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1" r:id="rId6"/>
    <p:sldId id="260" r:id="rId7"/>
    <p:sldId id="259" r:id="rId8"/>
    <p:sldId id="267" r:id="rId9"/>
    <p:sldId id="268" r:id="rId10"/>
    <p:sldId id="269" r:id="rId11"/>
    <p:sldId id="262" r:id="rId12"/>
    <p:sldId id="263" r:id="rId13"/>
    <p:sldId id="264" r:id="rId14"/>
    <p:sldId id="265" r:id="rId15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8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8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4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4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8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4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0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4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9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5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5000">
              <a:srgbClr val="5F5F5F"/>
            </a:gs>
            <a:gs pos="0">
              <a:srgbClr val="5F5F5F"/>
            </a:gs>
            <a:gs pos="89000">
              <a:srgbClr val="FFFFFF"/>
            </a:gs>
            <a:gs pos="67000">
              <a:srgbClr val="B2B2B2"/>
            </a:gs>
            <a:gs pos="94000">
              <a:srgbClr val="292929"/>
            </a:gs>
            <a:gs pos="97000">
              <a:srgbClr val="777777"/>
            </a:gs>
            <a:gs pos="100000">
              <a:srgbClr val="EAEAE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5788C-3DA4-4D6F-8186-D3DDA48BC2E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8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Wicked This Way Comes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624602" cy="4847360"/>
          </a:xfrm>
        </p:spPr>
        <p:txBody>
          <a:bodyPr/>
          <a:lstStyle/>
          <a:p>
            <a:r>
              <a:rPr lang="en-US" b="1" dirty="0" smtClean="0"/>
              <a:t>Take notes (I will help direct)</a:t>
            </a:r>
          </a:p>
          <a:p>
            <a:r>
              <a:rPr lang="en-US" b="1" dirty="0" smtClean="0"/>
              <a:t>Summary after every chapter</a:t>
            </a:r>
          </a:p>
          <a:p>
            <a:r>
              <a:rPr lang="en-US" b="1" dirty="0" smtClean="0"/>
              <a:t>Label every chapter in your notes</a:t>
            </a:r>
          </a:p>
          <a:p>
            <a:r>
              <a:rPr lang="en-US" b="1" dirty="0" smtClean="0"/>
              <a:t>Notes are to be in word</a:t>
            </a:r>
          </a:p>
          <a:p>
            <a:r>
              <a:rPr lang="en-US" b="1" dirty="0" smtClean="0"/>
              <a:t>Due after every reading assignment</a:t>
            </a:r>
          </a:p>
          <a:p>
            <a:endParaRPr lang="en-US" b="1" dirty="0"/>
          </a:p>
        </p:txBody>
      </p:sp>
      <p:pic>
        <p:nvPicPr>
          <p:cNvPr id="1026" name="Picture 2" descr="http://jonathandallen.com/wp-content/uploads/2012/01/somethingwick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02" y="1752600"/>
            <a:ext cx="3062198" cy="46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Storytelling and Setting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685800"/>
            <a:ext cx="8915400" cy="6019800"/>
          </a:xfrm>
        </p:spPr>
        <p:txBody>
          <a:bodyPr/>
          <a:lstStyle/>
          <a:p>
            <a:r>
              <a:rPr lang="en-US" b="1" dirty="0" smtClean="0"/>
              <a:t>Jim Nightshade is described</a:t>
            </a:r>
          </a:p>
          <a:p>
            <a:r>
              <a:rPr lang="en-US" b="1" dirty="0" smtClean="0"/>
              <a:t>He has looked into the world and he is mature for 13</a:t>
            </a:r>
          </a:p>
          <a:p>
            <a:r>
              <a:rPr lang="en-US" b="1" dirty="0" smtClean="0"/>
              <a:t>Will is much mor</a:t>
            </a:r>
            <a:r>
              <a:rPr lang="en-US" b="1" dirty="0" smtClean="0"/>
              <a:t>e innocent</a:t>
            </a:r>
          </a:p>
          <a:p>
            <a:r>
              <a:rPr lang="en-US" b="1" dirty="0" smtClean="0"/>
              <a:t>Jim has lost two siblings and his father is gone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365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9-15 Storytelling and Setting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Carnival sets up silently at 3 am</a:t>
            </a:r>
          </a:p>
          <a:p>
            <a:r>
              <a:rPr lang="en-US" b="1" dirty="0" smtClean="0"/>
              <a:t>The boys sneak out to see no person anywhere…with the exception of a rider in a balloon, dressed all in black, who brings the carnival to life with a wave of his hand</a:t>
            </a:r>
          </a:p>
          <a:p>
            <a:r>
              <a:rPr lang="en-US" b="1" dirty="0" smtClean="0"/>
              <a:t>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is worried about a carnival arriving at 3am</a:t>
            </a:r>
          </a:p>
          <a:p>
            <a:r>
              <a:rPr lang="en-US" b="1" dirty="0" smtClean="0"/>
              <a:t>He finds the ice block melted and the beautiful woman gone</a:t>
            </a:r>
          </a:p>
          <a:p>
            <a:r>
              <a:rPr lang="en-US" b="1" dirty="0" smtClean="0"/>
              <a:t>The boys attend the carnival during the day finding it is just a regular carnival</a:t>
            </a:r>
          </a:p>
          <a:p>
            <a:r>
              <a:rPr lang="en-US" b="1" dirty="0" smtClean="0"/>
              <a:t>Miss Foley sees a woman drown in the mirror maze, who looks just like her when she was young</a:t>
            </a:r>
          </a:p>
          <a:p>
            <a:r>
              <a:rPr lang="en-US" b="1" dirty="0" smtClean="0"/>
              <a:t>The boys are going to sneak into the carnival at night</a:t>
            </a:r>
          </a:p>
        </p:txBody>
      </p:sp>
    </p:spTree>
    <p:extLst>
      <p:ext uri="{BB962C8B-B14F-4D97-AF65-F5344CB8AC3E}">
        <p14:creationId xmlns:p14="http://schemas.microsoft.com/office/powerpoint/2010/main" val="29201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1000"/>
            <a:ext cx="4800599" cy="269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veracityvoice.com/images/wickedligh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44767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16-18 Storytelling and Setting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boys set out to see the carnival</a:t>
            </a:r>
          </a:p>
          <a:p>
            <a:r>
              <a:rPr lang="en-US" b="1" dirty="0" smtClean="0"/>
              <a:t>They are caught looking at the carousel by Mr. </a:t>
            </a:r>
            <a:r>
              <a:rPr lang="en-US" b="1" dirty="0" err="1" smtClean="0"/>
              <a:t>Cooger</a:t>
            </a:r>
            <a:r>
              <a:rPr lang="en-US" b="1" dirty="0" smtClean="0"/>
              <a:t> and they meet Mr. Dark</a:t>
            </a:r>
          </a:p>
          <a:p>
            <a:r>
              <a:rPr lang="en-US" b="1" dirty="0" smtClean="0"/>
              <a:t>Mr. Dark displays his work of moving tattoos/illustrations on his arm</a:t>
            </a:r>
          </a:p>
          <a:p>
            <a:r>
              <a:rPr lang="en-US" b="1" dirty="0" smtClean="0"/>
              <a:t>Mr. Dark is pale, in all black</a:t>
            </a:r>
          </a:p>
          <a:p>
            <a:r>
              <a:rPr lang="en-US" b="1" dirty="0" smtClean="0"/>
              <a:t>Mr. </a:t>
            </a:r>
            <a:r>
              <a:rPr lang="en-US" b="1" dirty="0" err="1" smtClean="0"/>
              <a:t>Cooger</a:t>
            </a:r>
            <a:r>
              <a:rPr lang="en-US" b="1" dirty="0" smtClean="0"/>
              <a:t> is strong, with red hair</a:t>
            </a:r>
          </a:p>
          <a:p>
            <a:r>
              <a:rPr lang="en-US" b="1" dirty="0" smtClean="0"/>
              <a:t>The boys witness Mr. </a:t>
            </a:r>
            <a:r>
              <a:rPr lang="en-US" b="1" dirty="0" err="1" smtClean="0"/>
              <a:t>Cooger</a:t>
            </a:r>
            <a:r>
              <a:rPr lang="en-US" b="1" dirty="0" smtClean="0"/>
              <a:t> literally grow younger into a twelve year old boy by riding the carousel backward</a:t>
            </a:r>
          </a:p>
          <a:p>
            <a:r>
              <a:rPr lang="en-US" b="1" dirty="0" smtClean="0"/>
              <a:t>Will and Jim know there is more to this carnival</a:t>
            </a:r>
          </a:p>
        </p:txBody>
      </p:sp>
    </p:spTree>
    <p:extLst>
      <p:ext uri="{BB962C8B-B14F-4D97-AF65-F5344CB8AC3E}">
        <p14:creationId xmlns:p14="http://schemas.microsoft.com/office/powerpoint/2010/main" val="40173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400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2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Wicked This Way Comes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William </a:t>
            </a:r>
            <a:r>
              <a:rPr lang="en-US" b="1" dirty="0" err="1" smtClean="0"/>
              <a:t>Halloway</a:t>
            </a:r>
            <a:endParaRPr lang="en-US" b="1" dirty="0" smtClean="0"/>
          </a:p>
          <a:p>
            <a:r>
              <a:rPr lang="en-US" b="1" dirty="0" smtClean="0"/>
              <a:t>Jim Nightshade</a:t>
            </a:r>
          </a:p>
          <a:p>
            <a:r>
              <a:rPr lang="en-US" b="1" dirty="0" smtClean="0"/>
              <a:t>Charles </a:t>
            </a:r>
            <a:r>
              <a:rPr lang="en-US" b="1" dirty="0" err="1" smtClean="0"/>
              <a:t>Halloway</a:t>
            </a:r>
            <a:endParaRPr lang="en-US" b="1" dirty="0" smtClean="0"/>
          </a:p>
          <a:p>
            <a:r>
              <a:rPr lang="en-US" b="1" dirty="0" smtClean="0"/>
              <a:t>Mr. Dark</a:t>
            </a:r>
          </a:p>
          <a:p>
            <a:r>
              <a:rPr lang="en-US" b="1" dirty="0" smtClean="0"/>
              <a:t>Mr. </a:t>
            </a:r>
            <a:r>
              <a:rPr lang="en-US" b="1" dirty="0" err="1" smtClean="0"/>
              <a:t>Cooger</a:t>
            </a:r>
            <a:endParaRPr lang="en-US" b="1" dirty="0" smtClean="0"/>
          </a:p>
          <a:p>
            <a:r>
              <a:rPr lang="en-US" b="1" dirty="0" smtClean="0"/>
              <a:t>Miss Foley</a:t>
            </a:r>
            <a:endParaRPr lang="en-US" b="1" dirty="0"/>
          </a:p>
        </p:txBody>
      </p:sp>
      <p:pic>
        <p:nvPicPr>
          <p:cNvPr id="1026" name="Picture 2" descr="http://jonathandallen.com/wp-content/uploads/2012/01/somethingwick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062198" cy="46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4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Notes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/>
          <a:lstStyle/>
          <a:p>
            <a:r>
              <a:rPr lang="en-US" b="1" dirty="0" smtClean="0"/>
              <a:t>Boys meet the lightning rod salesman</a:t>
            </a:r>
          </a:p>
          <a:p>
            <a:r>
              <a:rPr lang="en-US" b="1" dirty="0" smtClean="0"/>
              <a:t>Boys live next door, grown up together, share a birthday one minute apart</a:t>
            </a:r>
          </a:p>
          <a:p>
            <a:r>
              <a:rPr lang="en-US" b="1" dirty="0" smtClean="0"/>
              <a:t>Jim Fury…Lightning rod salesman</a:t>
            </a:r>
          </a:p>
          <a:p>
            <a:r>
              <a:rPr lang="en-US" b="1" dirty="0" smtClean="0"/>
              <a:t>William </a:t>
            </a:r>
            <a:r>
              <a:rPr lang="en-US" b="1" dirty="0" err="1" smtClean="0"/>
              <a:t>Halloway</a:t>
            </a:r>
            <a:r>
              <a:rPr lang="en-US" b="1" dirty="0" smtClean="0"/>
              <a:t>: Blonde, with hair as white as corn silk</a:t>
            </a:r>
          </a:p>
          <a:p>
            <a:r>
              <a:rPr lang="en-US" b="1" dirty="0" smtClean="0"/>
              <a:t>Jim Nightshade: Dark messy hair</a:t>
            </a:r>
          </a:p>
          <a:p>
            <a:r>
              <a:rPr lang="en-US" b="1" dirty="0" smtClean="0"/>
              <a:t>Give the boys a free lightning rod</a:t>
            </a:r>
          </a:p>
          <a:p>
            <a:r>
              <a:rPr lang="en-US" b="1" dirty="0" smtClean="0"/>
              <a:t>Insists they put it on Jim Nightshades</a:t>
            </a:r>
          </a:p>
          <a:p>
            <a:pPr marL="0" indent="0">
              <a:buNone/>
            </a:pPr>
            <a:r>
              <a:rPr lang="en-US" b="1" dirty="0" smtClean="0"/>
              <a:t>house</a:t>
            </a:r>
          </a:p>
          <a:p>
            <a:endParaRPr lang="en-US" b="1" dirty="0"/>
          </a:p>
        </p:txBody>
      </p:sp>
      <p:pic>
        <p:nvPicPr>
          <p:cNvPr id="2050" name="Picture 2" descr="http://upload.wikimedia.org/wikipedia/commons/2/28/Bielsko-Bia%C5%82a_Mikuszowice_kosci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81305"/>
            <a:ext cx="1674244" cy="250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83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 Storytelling and Setting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685800"/>
            <a:ext cx="8915400" cy="6019800"/>
          </a:xfrm>
        </p:spPr>
        <p:txBody>
          <a:bodyPr/>
          <a:lstStyle/>
          <a:p>
            <a:r>
              <a:rPr lang="en-US" dirty="0"/>
              <a:t>A visit to the library…we meet William’s dad Charles </a:t>
            </a:r>
            <a:r>
              <a:rPr lang="en-US" dirty="0" err="1"/>
              <a:t>Halloway</a:t>
            </a:r>
            <a:r>
              <a:rPr lang="en-US" dirty="0"/>
              <a:t>, an old man, the janitor librarian…winter face/summer face</a:t>
            </a:r>
          </a:p>
          <a:p>
            <a:r>
              <a:rPr lang="en-US" dirty="0"/>
              <a:t>Description: focus on the strength of their friendship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3 Storytelling and Setting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685800"/>
            <a:ext cx="8915400" cy="6019800"/>
          </a:xfrm>
        </p:spPr>
        <p:txBody>
          <a:bodyPr/>
          <a:lstStyle/>
          <a:p>
            <a:r>
              <a:rPr lang="en-US" b="1" dirty="0" smtClean="0"/>
              <a:t>Focus on the strength of Jim and William’s friendship</a:t>
            </a:r>
            <a:endParaRPr lang="en-US" b="1" dirty="0"/>
          </a:p>
          <a:p>
            <a:r>
              <a:rPr lang="en-US" b="1" dirty="0" smtClean="0"/>
              <a:t>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feels his age and misses his youth</a:t>
            </a:r>
          </a:p>
          <a:p>
            <a:r>
              <a:rPr lang="en-US" b="1" dirty="0"/>
              <a:t>Description: paper and leather…so many things happened…a factory of spices…travels around the world…</a:t>
            </a:r>
          </a:p>
          <a:p>
            <a:r>
              <a:rPr lang="en-US" b="1" dirty="0"/>
              <a:t>The boys hear “music” on the wind in the approaching storm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413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4 Storytelling and Setting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685800"/>
            <a:ext cx="8915400" cy="6019800"/>
          </a:xfrm>
        </p:spPr>
        <p:txBody>
          <a:bodyPr/>
          <a:lstStyle/>
          <a:p>
            <a:r>
              <a:rPr lang="en-US" b="1" dirty="0" smtClean="0"/>
              <a:t>Mr. </a:t>
            </a:r>
            <a:r>
              <a:rPr lang="en-US" b="1" dirty="0" err="1" smtClean="0"/>
              <a:t>Crosetti</a:t>
            </a:r>
            <a:r>
              <a:rPr lang="en-US" b="1" dirty="0" smtClean="0"/>
              <a:t>, the barber, smells licorice and cotton candy in the wind</a:t>
            </a:r>
          </a:p>
          <a:p>
            <a:r>
              <a:rPr lang="en-US" b="1" dirty="0" smtClean="0"/>
              <a:t>Mr. Tetley, proprietor (owner) of the cigar store</a:t>
            </a:r>
          </a:p>
          <a:p>
            <a:r>
              <a:rPr lang="en-US" b="1" dirty="0" smtClean="0"/>
              <a:t>What do you think the following mean:</a:t>
            </a:r>
          </a:p>
          <a:p>
            <a:r>
              <a:rPr lang="en-US" b="1" dirty="0" smtClean="0"/>
              <a:t>The city was dead…</a:t>
            </a:r>
          </a:p>
          <a:p>
            <a:r>
              <a:rPr lang="en-US" b="1" dirty="0" smtClean="0"/>
              <a:t>They stomp-pound-thundered over the iron grates and trapdoors…Jim and Will </a:t>
            </a:r>
            <a:r>
              <a:rPr lang="en-US" b="1" i="1" dirty="0" smtClean="0"/>
              <a:t>were</a:t>
            </a:r>
            <a:r>
              <a:rPr lang="en-US" b="1" dirty="0" smtClean="0"/>
              <a:t> the storm!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43450"/>
            <a:ext cx="2571750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791941"/>
            <a:ext cx="1306103" cy="195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8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5 Storytelling and Setting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685800"/>
            <a:ext cx="8915400" cy="6019800"/>
          </a:xfrm>
        </p:spPr>
        <p:txBody>
          <a:bodyPr/>
          <a:lstStyle/>
          <a:p>
            <a:r>
              <a:rPr lang="en-US" b="1" dirty="0" smtClean="0"/>
              <a:t>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encounters a man pasting posters whistling a Christmas tune…in October</a:t>
            </a:r>
          </a:p>
          <a:p>
            <a:r>
              <a:rPr lang="en-US" b="1" dirty="0" smtClean="0"/>
              <a:t>Charles notices for a brief moment the man’s palm is covered in fine black silken hair</a:t>
            </a:r>
          </a:p>
          <a:p>
            <a:r>
              <a:rPr lang="en-US" b="1" dirty="0" smtClean="0"/>
              <a:t>Posters for </a:t>
            </a:r>
            <a:r>
              <a:rPr lang="en-US" b="1" dirty="0" err="1" smtClean="0"/>
              <a:t>Cooger</a:t>
            </a:r>
            <a:r>
              <a:rPr lang="en-US" b="1" dirty="0" smtClean="0"/>
              <a:t> &amp; Dark’s Pandemonium Show</a:t>
            </a:r>
          </a:p>
          <a:p>
            <a:r>
              <a:rPr lang="en-US" b="1" dirty="0" smtClean="0"/>
              <a:t>“The most beautiful woman in the world” is advertised</a:t>
            </a:r>
          </a:p>
          <a:p>
            <a:r>
              <a:rPr lang="en-US" b="1" dirty="0" smtClean="0"/>
              <a:t>Block of ice on display in an empty storefront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038021"/>
            <a:ext cx="5715000" cy="181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7 Storytelling and Setting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685800"/>
            <a:ext cx="8915400" cy="6019800"/>
          </a:xfrm>
        </p:spPr>
        <p:txBody>
          <a:bodyPr/>
          <a:lstStyle/>
          <a:p>
            <a:r>
              <a:rPr lang="en-US" b="1" dirty="0" smtClean="0"/>
              <a:t>  The boys have a sense that “something is happening”</a:t>
            </a:r>
          </a:p>
          <a:p>
            <a:r>
              <a:rPr lang="en-US" b="1" dirty="0" smtClean="0"/>
              <a:t>A paper blows towards them on the empty street</a:t>
            </a:r>
          </a:p>
          <a:p>
            <a:r>
              <a:rPr lang="en-US" b="1" dirty="0" err="1" smtClean="0"/>
              <a:t>Cooger</a:t>
            </a:r>
            <a:r>
              <a:rPr lang="en-US" b="1" dirty="0" smtClean="0"/>
              <a:t> and Dark’s Carnival coming Oct 24.</a:t>
            </a:r>
          </a:p>
          <a:p>
            <a:r>
              <a:rPr lang="en-US" b="1" dirty="0" smtClean="0"/>
              <a:t>Carnivals do not come this late in the year</a:t>
            </a:r>
          </a:p>
          <a:p>
            <a:r>
              <a:rPr lang="en-US" b="1" dirty="0" smtClean="0"/>
              <a:t>All sorts of oddities advertised</a:t>
            </a:r>
          </a:p>
          <a:p>
            <a:r>
              <a:rPr lang="en-US" b="1" dirty="0"/>
              <a:t>The storm still approaches, </a:t>
            </a:r>
          </a:p>
          <a:p>
            <a:pPr marL="0" indent="0">
              <a:buNone/>
            </a:pPr>
            <a:r>
              <a:rPr lang="en-US" b="1" dirty="0" smtClean="0"/>
              <a:t>     the </a:t>
            </a:r>
            <a:r>
              <a:rPr lang="en-US" b="1" dirty="0"/>
              <a:t>sound of a calliope is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heard </a:t>
            </a:r>
            <a:r>
              <a:rPr lang="en-US" b="1" dirty="0"/>
              <a:t>in the background</a:t>
            </a:r>
          </a:p>
          <a:p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5814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8 Storytelling and Setting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685800"/>
            <a:ext cx="8915400" cy="6019800"/>
          </a:xfrm>
        </p:spPr>
        <p:txBody>
          <a:bodyPr/>
          <a:lstStyle/>
          <a:p>
            <a:r>
              <a:rPr lang="en-US" b="1" dirty="0" err="1" smtClean="0"/>
              <a:t>Cooger</a:t>
            </a:r>
            <a:r>
              <a:rPr lang="en-US" b="1" dirty="0" smtClean="0"/>
              <a:t> and Dark’s Carnival causes uneasiness in 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and his son Will</a:t>
            </a:r>
          </a:p>
          <a:p>
            <a:r>
              <a:rPr lang="en-US" b="1" dirty="0" smtClean="0"/>
              <a:t>Will’s </a:t>
            </a:r>
            <a:r>
              <a:rPr lang="en-US" b="1" dirty="0" smtClean="0"/>
              <a:t>father has a fear he has not felt and is coming to terms with his age and how he feels he is not enough to provide for his wife and </a:t>
            </a:r>
            <a:r>
              <a:rPr lang="en-US" b="1" dirty="0" smtClean="0"/>
              <a:t>son</a:t>
            </a: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45651"/>
            <a:ext cx="4114800" cy="333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00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</TotalTime>
  <Words>685</Words>
  <Application>Microsoft Office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Something Wicked This Way Comes</vt:lpstr>
      <vt:lpstr>Something Wicked This Way Comes</vt:lpstr>
      <vt:lpstr>Ch 1 Notes</vt:lpstr>
      <vt:lpstr>Ch. 2 Storytelling and Setting</vt:lpstr>
      <vt:lpstr>Ch. 3 Storytelling and Setting</vt:lpstr>
      <vt:lpstr>Ch. 4 Storytelling and Setting</vt:lpstr>
      <vt:lpstr>Ch. 5 Storytelling and Setting</vt:lpstr>
      <vt:lpstr>Ch. 6 &amp; 7 Storytelling and Setting</vt:lpstr>
      <vt:lpstr>Ch. 8 Storytelling and Setting</vt:lpstr>
      <vt:lpstr>Ch. 9 Storytelling and Setting</vt:lpstr>
      <vt:lpstr>Ch. 9-15 Storytelling and Setting</vt:lpstr>
      <vt:lpstr>PowerPoint Presentation</vt:lpstr>
      <vt:lpstr>Ch. 16-18 Storytelling and Setting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Something Wicked This Way Comes</dc:title>
  <dc:creator>Windows User</dc:creator>
  <cp:lastModifiedBy>Scott Moses</cp:lastModifiedBy>
  <cp:revision>40</cp:revision>
  <cp:lastPrinted>2016-09-29T20:01:05Z</cp:lastPrinted>
  <dcterms:created xsi:type="dcterms:W3CDTF">2014-10-16T17:55:19Z</dcterms:created>
  <dcterms:modified xsi:type="dcterms:W3CDTF">2016-09-29T21:50:24Z</dcterms:modified>
</cp:coreProperties>
</file>