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67" r:id="rId5"/>
    <p:sldId id="260" r:id="rId6"/>
    <p:sldId id="269" r:id="rId7"/>
    <p:sldId id="261" r:id="rId8"/>
    <p:sldId id="262" r:id="rId9"/>
    <p:sldId id="263" r:id="rId10"/>
    <p:sldId id="264" r:id="rId11"/>
    <p:sldId id="265" r:id="rId12"/>
    <p:sldId id="266" r:id="rId13"/>
    <p:sldId id="270" r:id="rId14"/>
    <p:sldId id="259"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F086CA-15B7-4111-8ED7-2C3CF162AC09}" type="datetimeFigureOut">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2FDB01-44C4-4E9D-8FC5-71907C5C59AF}" type="slidenum">
              <a:rPr lang="en-US" smtClean="0"/>
              <a:t>‹#›</a:t>
            </a:fld>
            <a:endParaRPr lang="en-US" dirty="0"/>
          </a:p>
        </p:txBody>
      </p:sp>
    </p:spTree>
    <p:extLst>
      <p:ext uri="{BB962C8B-B14F-4D97-AF65-F5344CB8AC3E}">
        <p14:creationId xmlns:p14="http://schemas.microsoft.com/office/powerpoint/2010/main" val="127042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086CA-15B7-4111-8ED7-2C3CF162AC09}" type="datetimeFigureOut">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2FDB01-44C4-4E9D-8FC5-71907C5C59AF}" type="slidenum">
              <a:rPr lang="en-US" smtClean="0"/>
              <a:t>‹#›</a:t>
            </a:fld>
            <a:endParaRPr lang="en-US" dirty="0"/>
          </a:p>
        </p:txBody>
      </p:sp>
    </p:spTree>
    <p:extLst>
      <p:ext uri="{BB962C8B-B14F-4D97-AF65-F5344CB8AC3E}">
        <p14:creationId xmlns:p14="http://schemas.microsoft.com/office/powerpoint/2010/main" val="346786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086CA-15B7-4111-8ED7-2C3CF162AC09}" type="datetimeFigureOut">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2FDB01-44C4-4E9D-8FC5-71907C5C59AF}" type="slidenum">
              <a:rPr lang="en-US" smtClean="0"/>
              <a:t>‹#›</a:t>
            </a:fld>
            <a:endParaRPr lang="en-US" dirty="0"/>
          </a:p>
        </p:txBody>
      </p:sp>
    </p:spTree>
    <p:extLst>
      <p:ext uri="{BB962C8B-B14F-4D97-AF65-F5344CB8AC3E}">
        <p14:creationId xmlns:p14="http://schemas.microsoft.com/office/powerpoint/2010/main" val="282372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F086CA-15B7-4111-8ED7-2C3CF162AC09}" type="datetimeFigureOut">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2FDB01-44C4-4E9D-8FC5-71907C5C59AF}" type="slidenum">
              <a:rPr lang="en-US" smtClean="0"/>
              <a:t>‹#›</a:t>
            </a:fld>
            <a:endParaRPr lang="en-US" dirty="0"/>
          </a:p>
        </p:txBody>
      </p:sp>
    </p:spTree>
    <p:extLst>
      <p:ext uri="{BB962C8B-B14F-4D97-AF65-F5344CB8AC3E}">
        <p14:creationId xmlns:p14="http://schemas.microsoft.com/office/powerpoint/2010/main" val="149238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F086CA-15B7-4111-8ED7-2C3CF162AC09}" type="datetimeFigureOut">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2FDB01-44C4-4E9D-8FC5-71907C5C59AF}" type="slidenum">
              <a:rPr lang="en-US" smtClean="0"/>
              <a:t>‹#›</a:t>
            </a:fld>
            <a:endParaRPr lang="en-US" dirty="0"/>
          </a:p>
        </p:txBody>
      </p:sp>
    </p:spTree>
    <p:extLst>
      <p:ext uri="{BB962C8B-B14F-4D97-AF65-F5344CB8AC3E}">
        <p14:creationId xmlns:p14="http://schemas.microsoft.com/office/powerpoint/2010/main" val="2464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F086CA-15B7-4111-8ED7-2C3CF162AC09}" type="datetimeFigureOut">
              <a:rPr lang="en-US" smtClean="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2FDB01-44C4-4E9D-8FC5-71907C5C59AF}" type="slidenum">
              <a:rPr lang="en-US" smtClean="0"/>
              <a:t>‹#›</a:t>
            </a:fld>
            <a:endParaRPr lang="en-US" dirty="0"/>
          </a:p>
        </p:txBody>
      </p:sp>
    </p:spTree>
    <p:extLst>
      <p:ext uri="{BB962C8B-B14F-4D97-AF65-F5344CB8AC3E}">
        <p14:creationId xmlns:p14="http://schemas.microsoft.com/office/powerpoint/2010/main" val="417819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F086CA-15B7-4111-8ED7-2C3CF162AC09}" type="datetimeFigureOut">
              <a:rPr lang="en-US" smtClean="0"/>
              <a:t>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2FDB01-44C4-4E9D-8FC5-71907C5C59AF}" type="slidenum">
              <a:rPr lang="en-US" smtClean="0"/>
              <a:t>‹#›</a:t>
            </a:fld>
            <a:endParaRPr lang="en-US" dirty="0"/>
          </a:p>
        </p:txBody>
      </p:sp>
    </p:spTree>
    <p:extLst>
      <p:ext uri="{BB962C8B-B14F-4D97-AF65-F5344CB8AC3E}">
        <p14:creationId xmlns:p14="http://schemas.microsoft.com/office/powerpoint/2010/main" val="86848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F086CA-15B7-4111-8ED7-2C3CF162AC09}" type="datetimeFigureOut">
              <a:rPr lang="en-US" smtClean="0"/>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2FDB01-44C4-4E9D-8FC5-71907C5C59AF}" type="slidenum">
              <a:rPr lang="en-US" smtClean="0"/>
              <a:t>‹#›</a:t>
            </a:fld>
            <a:endParaRPr lang="en-US" dirty="0"/>
          </a:p>
        </p:txBody>
      </p:sp>
    </p:spTree>
    <p:extLst>
      <p:ext uri="{BB962C8B-B14F-4D97-AF65-F5344CB8AC3E}">
        <p14:creationId xmlns:p14="http://schemas.microsoft.com/office/powerpoint/2010/main" val="257554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086CA-15B7-4111-8ED7-2C3CF162AC09}" type="datetimeFigureOut">
              <a:rPr lang="en-US" smtClean="0"/>
              <a:t>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2FDB01-44C4-4E9D-8FC5-71907C5C59AF}" type="slidenum">
              <a:rPr lang="en-US" smtClean="0"/>
              <a:t>‹#›</a:t>
            </a:fld>
            <a:endParaRPr lang="en-US" dirty="0"/>
          </a:p>
        </p:txBody>
      </p:sp>
    </p:spTree>
    <p:extLst>
      <p:ext uri="{BB962C8B-B14F-4D97-AF65-F5344CB8AC3E}">
        <p14:creationId xmlns:p14="http://schemas.microsoft.com/office/powerpoint/2010/main" val="408753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086CA-15B7-4111-8ED7-2C3CF162AC09}" type="datetimeFigureOut">
              <a:rPr lang="en-US" smtClean="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2FDB01-44C4-4E9D-8FC5-71907C5C59AF}" type="slidenum">
              <a:rPr lang="en-US" smtClean="0"/>
              <a:t>‹#›</a:t>
            </a:fld>
            <a:endParaRPr lang="en-US" dirty="0"/>
          </a:p>
        </p:txBody>
      </p:sp>
    </p:spTree>
    <p:extLst>
      <p:ext uri="{BB962C8B-B14F-4D97-AF65-F5344CB8AC3E}">
        <p14:creationId xmlns:p14="http://schemas.microsoft.com/office/powerpoint/2010/main" val="48929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086CA-15B7-4111-8ED7-2C3CF162AC09}" type="datetimeFigureOut">
              <a:rPr lang="en-US" smtClean="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2FDB01-44C4-4E9D-8FC5-71907C5C59AF}" type="slidenum">
              <a:rPr lang="en-US" smtClean="0"/>
              <a:t>‹#›</a:t>
            </a:fld>
            <a:endParaRPr lang="en-US" dirty="0"/>
          </a:p>
        </p:txBody>
      </p:sp>
    </p:spTree>
    <p:extLst>
      <p:ext uri="{BB962C8B-B14F-4D97-AF65-F5344CB8AC3E}">
        <p14:creationId xmlns:p14="http://schemas.microsoft.com/office/powerpoint/2010/main" val="2873304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086CA-15B7-4111-8ED7-2C3CF162AC09}" type="datetimeFigureOut">
              <a:rPr lang="en-US" smtClean="0"/>
              <a:t>12/1/2016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FDB01-44C4-4E9D-8FC5-71907C5C59AF}" type="slidenum">
              <a:rPr lang="en-US" smtClean="0"/>
              <a:t>‹#›</a:t>
            </a:fld>
            <a:endParaRPr lang="en-US" dirty="0"/>
          </a:p>
        </p:txBody>
      </p:sp>
    </p:spTree>
    <p:extLst>
      <p:ext uri="{BB962C8B-B14F-4D97-AF65-F5344CB8AC3E}">
        <p14:creationId xmlns:p14="http://schemas.microsoft.com/office/powerpoint/2010/main" val="1757623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gif"/><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3524250"/>
          </a:xfrm>
        </p:spPr>
        <p:txBody>
          <a:bodyPr>
            <a:normAutofit fontScale="90000"/>
          </a:bodyPr>
          <a:lstStyle/>
          <a:p>
            <a:r>
              <a:rPr lang="en-US" sz="5300" b="1" dirty="0" smtClean="0"/>
              <a:t>Figurative Language</a:t>
            </a:r>
            <a:r>
              <a:rPr lang="en-US" sz="4000" dirty="0" smtClean="0"/>
              <a:t/>
            </a:r>
            <a:br>
              <a:rPr lang="en-US" sz="4000" dirty="0" smtClean="0"/>
            </a:br>
            <a:r>
              <a:rPr lang="en-US" sz="4000" dirty="0"/>
              <a:t>U</a:t>
            </a:r>
            <a:r>
              <a:rPr lang="en-US" sz="4000" dirty="0" smtClean="0"/>
              <a:t>sing </a:t>
            </a:r>
            <a:r>
              <a:rPr lang="en-US" sz="4000" dirty="0"/>
              <a:t>figures of speech to be more effective, persuasive and impactful. Figures of speech such as metaphors, similes, allusions go beyond the literal meanings of the words to give the readers new insights.</a:t>
            </a:r>
            <a:r>
              <a:rPr lang="en-US" dirty="0" smtClean="0"/>
              <a:t/>
            </a:r>
            <a:br>
              <a:rPr lang="en-US" dirty="0" smtClean="0"/>
            </a:br>
            <a:endParaRPr lang="en-US" dirty="0"/>
          </a:p>
        </p:txBody>
      </p:sp>
      <p:sp>
        <p:nvSpPr>
          <p:cNvPr id="3" name="Subtitle 2"/>
          <p:cNvSpPr>
            <a:spLocks noGrp="1"/>
          </p:cNvSpPr>
          <p:nvPr>
            <p:ph type="subTitle" idx="1"/>
          </p:nvPr>
        </p:nvSpPr>
        <p:spPr>
          <a:xfrm>
            <a:off x="1524000" y="5943600"/>
            <a:ext cx="6400800" cy="533400"/>
          </a:xfrm>
        </p:spPr>
        <p:txBody>
          <a:bodyPr>
            <a:normAutofit lnSpcReduction="10000"/>
          </a:bodyPr>
          <a:lstStyle/>
          <a:p>
            <a:r>
              <a:rPr lang="en-US" dirty="0" smtClean="0"/>
              <a:t>A Review</a:t>
            </a:r>
            <a:endParaRPr lang="en-US" dirty="0"/>
          </a:p>
        </p:txBody>
      </p:sp>
    </p:spTree>
    <p:extLst>
      <p:ext uri="{BB962C8B-B14F-4D97-AF65-F5344CB8AC3E}">
        <p14:creationId xmlns:p14="http://schemas.microsoft.com/office/powerpoint/2010/main" val="834016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dirty="0" smtClean="0">
                <a:latin typeface="Algerian" pitchFamily="82" charset="0"/>
              </a:rPr>
              <a:t>Hyperbole</a:t>
            </a:r>
            <a:endParaRPr lang="en-US" dirty="0">
              <a:latin typeface="Algerian" pitchFamily="82" charset="0"/>
            </a:endParaRPr>
          </a:p>
        </p:txBody>
      </p:sp>
      <p:sp>
        <p:nvSpPr>
          <p:cNvPr id="3" name="Content Placeholder 2"/>
          <p:cNvSpPr>
            <a:spLocks noGrp="1"/>
          </p:cNvSpPr>
          <p:nvPr>
            <p:ph idx="1"/>
          </p:nvPr>
        </p:nvSpPr>
        <p:spPr>
          <a:xfrm>
            <a:off x="457200" y="685800"/>
            <a:ext cx="8229600" cy="1066800"/>
          </a:xfrm>
        </p:spPr>
        <p:txBody>
          <a:bodyPr>
            <a:normAutofit/>
          </a:bodyPr>
          <a:lstStyle/>
          <a:p>
            <a:pPr algn="ctr"/>
            <a:r>
              <a:rPr lang="en-US" dirty="0" smtClean="0"/>
              <a:t>Hyperbole are exaggerated statements, not to be taken literally…WAY over the top</a:t>
            </a:r>
          </a:p>
        </p:txBody>
      </p:sp>
      <p:sp>
        <p:nvSpPr>
          <p:cNvPr id="4" name="Rectangle 3"/>
          <p:cNvSpPr/>
          <p:nvPr/>
        </p:nvSpPr>
        <p:spPr>
          <a:xfrm>
            <a:off x="304800" y="2133600"/>
            <a:ext cx="8305800" cy="4247317"/>
          </a:xfrm>
          <a:prstGeom prst="rect">
            <a:avLst/>
          </a:prstGeom>
        </p:spPr>
        <p:txBody>
          <a:bodyPr wrap="square">
            <a:spAutoFit/>
          </a:bodyPr>
          <a:lstStyle/>
          <a:p>
            <a:r>
              <a:rPr lang="en-US" dirty="0"/>
              <a:t>I am so hungry I could eat a </a:t>
            </a:r>
            <a:r>
              <a:rPr lang="en-US" dirty="0" smtClean="0"/>
              <a:t>horse.</a:t>
            </a:r>
            <a:endParaRPr lang="en-US" dirty="0"/>
          </a:p>
          <a:p>
            <a:r>
              <a:rPr lang="en-US" dirty="0"/>
              <a:t>I have a million things to do.</a:t>
            </a:r>
          </a:p>
          <a:p>
            <a:r>
              <a:rPr lang="en-US" dirty="0"/>
              <a:t>I had to walk 15 miles to school in the snow, uphill.</a:t>
            </a:r>
          </a:p>
          <a:p>
            <a:r>
              <a:rPr lang="en-US" dirty="0"/>
              <a:t>I had a ton of homework.</a:t>
            </a:r>
          </a:p>
          <a:p>
            <a:r>
              <a:rPr lang="en-US" dirty="0"/>
              <a:t>If I can’t buy that new game, I will die.</a:t>
            </a:r>
          </a:p>
          <a:p>
            <a:r>
              <a:rPr lang="en-US" dirty="0"/>
              <a:t>He is as skinny as a toothpick.</a:t>
            </a:r>
          </a:p>
          <a:p>
            <a:r>
              <a:rPr lang="en-US" dirty="0"/>
              <a:t>This car goes faster than the speed of light.</a:t>
            </a:r>
          </a:p>
          <a:p>
            <a:r>
              <a:rPr lang="en-US" dirty="0"/>
              <a:t>That new car costs a bazillion dollars.</a:t>
            </a:r>
          </a:p>
          <a:p>
            <a:r>
              <a:rPr lang="en-US" dirty="0"/>
              <a:t>We are so poor; we don’t have two cents to rub together.</a:t>
            </a:r>
          </a:p>
          <a:p>
            <a:r>
              <a:rPr lang="en-US" dirty="0"/>
              <a:t>That joke is so old, the last time I heard it I was riding on a dinosaur.</a:t>
            </a:r>
          </a:p>
          <a:p>
            <a:r>
              <a:rPr lang="en-US" dirty="0"/>
              <a:t>They ran like greased lightning.</a:t>
            </a:r>
          </a:p>
          <a:p>
            <a:r>
              <a:rPr lang="en-US" dirty="0"/>
              <a:t>He's got tons of money.</a:t>
            </a:r>
          </a:p>
          <a:p>
            <a:r>
              <a:rPr lang="en-US" dirty="0"/>
              <a:t>You could have knocked me over with a feather.</a:t>
            </a:r>
          </a:p>
          <a:p>
            <a:r>
              <a:rPr lang="en-US" dirty="0"/>
              <a:t>Her brain is the size of a pea.</a:t>
            </a:r>
          </a:p>
          <a:p>
            <a:r>
              <a:rPr lang="en-US" dirty="0"/>
              <a:t>He is older than the hills.</a:t>
            </a:r>
          </a:p>
        </p:txBody>
      </p:sp>
      <p:pic>
        <p:nvPicPr>
          <p:cNvPr id="1026" name="Picture 2" descr="http://englishwithatwist.com/wp-content/uploads/2013/08/Blog_could_eat_a_horse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676400"/>
            <a:ext cx="3095757" cy="2687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66c7b.medialib.glogster.com/media/b8/b88faa5d01a46154b0853fcfaeefecd476cb20d96e7f38ab614a36ebedac1c92/red-bull-gives-you-wings-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592" y="4953000"/>
            <a:ext cx="2966972" cy="166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69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dirty="0" smtClean="0">
                <a:latin typeface="Algerian" pitchFamily="82" charset="0"/>
              </a:rPr>
              <a:t>alliteration</a:t>
            </a:r>
            <a:endParaRPr lang="en-US" dirty="0">
              <a:latin typeface="Algerian" pitchFamily="82" charset="0"/>
            </a:endParaRPr>
          </a:p>
        </p:txBody>
      </p:sp>
      <p:sp>
        <p:nvSpPr>
          <p:cNvPr id="3" name="Content Placeholder 2"/>
          <p:cNvSpPr>
            <a:spLocks noGrp="1"/>
          </p:cNvSpPr>
          <p:nvPr>
            <p:ph idx="1"/>
          </p:nvPr>
        </p:nvSpPr>
        <p:spPr>
          <a:xfrm>
            <a:off x="457200" y="685800"/>
            <a:ext cx="8229600" cy="1066800"/>
          </a:xfrm>
        </p:spPr>
        <p:txBody>
          <a:bodyPr>
            <a:normAutofit/>
          </a:bodyPr>
          <a:lstStyle/>
          <a:p>
            <a:pPr algn="ctr"/>
            <a:r>
              <a:rPr lang="en-US" dirty="0" smtClean="0"/>
              <a:t>Alliteration is when a statement or saying has the same first letter or </a:t>
            </a:r>
            <a:r>
              <a:rPr lang="en-US" dirty="0" err="1" smtClean="0"/>
              <a:t>consonent</a:t>
            </a:r>
            <a:r>
              <a:rPr lang="en-US" dirty="0" smtClean="0"/>
              <a:t> sound</a:t>
            </a:r>
          </a:p>
        </p:txBody>
      </p:sp>
      <p:sp>
        <p:nvSpPr>
          <p:cNvPr id="4" name="Rectangle 3"/>
          <p:cNvSpPr/>
          <p:nvPr/>
        </p:nvSpPr>
        <p:spPr>
          <a:xfrm>
            <a:off x="304800" y="1676400"/>
            <a:ext cx="4572000" cy="2246769"/>
          </a:xfrm>
          <a:prstGeom prst="rect">
            <a:avLst/>
          </a:prstGeom>
        </p:spPr>
        <p:txBody>
          <a:bodyPr>
            <a:spAutoFit/>
          </a:bodyPr>
          <a:lstStyle/>
          <a:p>
            <a:r>
              <a:rPr lang="en-US" sz="2800" dirty="0"/>
              <a:t>Dunkin’ Donuts</a:t>
            </a:r>
          </a:p>
          <a:p>
            <a:r>
              <a:rPr lang="en-US" sz="2800" dirty="0"/>
              <a:t>PayPal</a:t>
            </a:r>
          </a:p>
          <a:p>
            <a:r>
              <a:rPr lang="en-US" sz="2800" dirty="0"/>
              <a:t>Best Buy</a:t>
            </a:r>
          </a:p>
          <a:p>
            <a:r>
              <a:rPr lang="en-US" sz="2800" dirty="0"/>
              <a:t>Coca-Cola</a:t>
            </a:r>
          </a:p>
          <a:p>
            <a:r>
              <a:rPr lang="en-US" sz="2800" dirty="0" smtClean="0"/>
              <a:t>Chuck E Cheese</a:t>
            </a:r>
            <a:endParaRPr lang="en-US" sz="2800" dirty="0"/>
          </a:p>
        </p:txBody>
      </p:sp>
      <p:sp>
        <p:nvSpPr>
          <p:cNvPr id="5" name="Rectangle 4"/>
          <p:cNvSpPr/>
          <p:nvPr/>
        </p:nvSpPr>
        <p:spPr>
          <a:xfrm>
            <a:off x="3200400" y="1905000"/>
            <a:ext cx="5791200" cy="3785652"/>
          </a:xfrm>
          <a:prstGeom prst="rect">
            <a:avLst/>
          </a:prstGeom>
        </p:spPr>
        <p:txBody>
          <a:bodyPr wrap="square">
            <a:spAutoFit/>
          </a:bodyPr>
          <a:lstStyle/>
          <a:p>
            <a:r>
              <a:rPr lang="en-US" sz="2400" dirty="0"/>
              <a:t>Alice’s aunt ate apples and acorns around August.</a:t>
            </a:r>
          </a:p>
          <a:p>
            <a:r>
              <a:rPr lang="en-US" sz="2400" dirty="0"/>
              <a:t>Becky’s beagle barked and bayed, becoming bothersome for Billy.</a:t>
            </a:r>
          </a:p>
          <a:p>
            <a:r>
              <a:rPr lang="en-US" sz="2400" dirty="0"/>
              <a:t>Carrie's cat clawed her couch, creating chaos.</a:t>
            </a:r>
          </a:p>
          <a:p>
            <a:r>
              <a:rPr lang="en-US" sz="2400" dirty="0"/>
              <a:t>Dan’s dog dove deep in the dam, drinking dirty water as he dove.</a:t>
            </a:r>
          </a:p>
          <a:p>
            <a:r>
              <a:rPr lang="en-US" sz="2400" dirty="0"/>
              <a:t>Eric’s eagle eats eggs, enjoying each episode of eating.</a:t>
            </a:r>
          </a:p>
          <a:p>
            <a:r>
              <a:rPr lang="en-US" sz="2400" dirty="0"/>
              <a:t>Fred’s friends fried Fritos for Friday’s food.</a:t>
            </a:r>
          </a:p>
        </p:txBody>
      </p:sp>
      <p:pic>
        <p:nvPicPr>
          <p:cNvPr id="2050" name="Picture 2" descr="http://images.forbes.com/media/lists/companies/coca-cola_2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498" y="3797826"/>
            <a:ext cx="1219200" cy="9784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warrenphotographic.co.uk/photography/bigs/32718-Orange-and-white-Beagle-pup-barking-in-play-bow-white-backgrou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3588" y="5738193"/>
            <a:ext cx="1852096" cy="10825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foundanimals.org/blog/wp-content/uploads/2013/06/Scratching-on-cha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 y="4953000"/>
            <a:ext cx="2347913" cy="181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672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dirty="0" smtClean="0">
                <a:latin typeface="Algerian" pitchFamily="82" charset="0"/>
              </a:rPr>
              <a:t>Symbolism</a:t>
            </a:r>
            <a:endParaRPr lang="en-US" dirty="0">
              <a:latin typeface="Algerian" pitchFamily="82" charset="0"/>
            </a:endParaRPr>
          </a:p>
        </p:txBody>
      </p:sp>
      <p:sp>
        <p:nvSpPr>
          <p:cNvPr id="3" name="Content Placeholder 2"/>
          <p:cNvSpPr>
            <a:spLocks noGrp="1"/>
          </p:cNvSpPr>
          <p:nvPr>
            <p:ph idx="1"/>
          </p:nvPr>
        </p:nvSpPr>
        <p:spPr>
          <a:xfrm>
            <a:off x="457200" y="685800"/>
            <a:ext cx="8229600" cy="1066800"/>
          </a:xfrm>
        </p:spPr>
        <p:txBody>
          <a:bodyPr>
            <a:normAutofit/>
          </a:bodyPr>
          <a:lstStyle/>
          <a:p>
            <a:pPr algn="ctr"/>
            <a:r>
              <a:rPr lang="en-US" dirty="0" smtClean="0"/>
              <a:t>Symbolism is the use of symbols to represent ideas or qualities</a:t>
            </a:r>
          </a:p>
        </p:txBody>
      </p:sp>
      <p:pic>
        <p:nvPicPr>
          <p:cNvPr id="3074" name="Picture 2" descr="http://alltoosimple.com/wp-content/uploads/2014/03/symbolism-5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484" y="1752600"/>
            <a:ext cx="3154516"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decodeunicode.org/data/glyph/196x196/262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950" y="4953000"/>
            <a:ext cx="18669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lipartbest.com/cliparts/eiM/AAd/eiMAAdnK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4001" y="4925291"/>
            <a:ext cx="2102741"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clipartbest.com/cliparts/4i9/7ee/4i97ee6i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182" y="2076449"/>
            <a:ext cx="1818866" cy="172489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lipartbest.com/cliparts/7ia/KXq/7iaKXqL9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0" y="1754331"/>
            <a:ext cx="2047009" cy="204700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chud.com/wp-content/uploads/2013/04/HYDRA_Symbo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4209" y="44958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fc03.deviantart.net/fs70/i/2011/127/e/7/captain_america__s_shield_by_enzotoshiba-d3fty3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2832" y="4495800"/>
            <a:ext cx="183799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23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dirty="0" smtClean="0">
                <a:latin typeface="Algerian" pitchFamily="82" charset="0"/>
              </a:rPr>
              <a:t>Symbolism</a:t>
            </a:r>
            <a:endParaRPr lang="en-US" dirty="0">
              <a:latin typeface="Algerian" pitchFamily="82" charset="0"/>
            </a:endParaRPr>
          </a:p>
        </p:txBody>
      </p:sp>
      <p:sp>
        <p:nvSpPr>
          <p:cNvPr id="3" name="Content Placeholder 2"/>
          <p:cNvSpPr>
            <a:spLocks noGrp="1"/>
          </p:cNvSpPr>
          <p:nvPr>
            <p:ph idx="1"/>
          </p:nvPr>
        </p:nvSpPr>
        <p:spPr>
          <a:xfrm>
            <a:off x="457200" y="685800"/>
            <a:ext cx="8229600" cy="1066800"/>
          </a:xfrm>
        </p:spPr>
        <p:txBody>
          <a:bodyPr>
            <a:normAutofit/>
          </a:bodyPr>
          <a:lstStyle/>
          <a:p>
            <a:pPr algn="ctr"/>
            <a:r>
              <a:rPr lang="en-US" dirty="0" smtClean="0"/>
              <a:t>Symbolism is the use of symbols to represent ideas or qualities</a:t>
            </a:r>
          </a:p>
        </p:txBody>
      </p:sp>
      <p:pic>
        <p:nvPicPr>
          <p:cNvPr id="4" name="Picture 3"/>
          <p:cNvPicPr>
            <a:picLocks noChangeAspect="1"/>
          </p:cNvPicPr>
          <p:nvPr/>
        </p:nvPicPr>
        <p:blipFill>
          <a:blip r:embed="rId2"/>
          <a:stretch>
            <a:fillRect/>
          </a:stretch>
        </p:blipFill>
        <p:spPr>
          <a:xfrm>
            <a:off x="228600" y="1752600"/>
            <a:ext cx="2819400" cy="2057400"/>
          </a:xfrm>
          <a:prstGeom prst="rect">
            <a:avLst/>
          </a:prstGeom>
        </p:spPr>
      </p:pic>
      <p:pic>
        <p:nvPicPr>
          <p:cNvPr id="5" name="Picture 4"/>
          <p:cNvPicPr>
            <a:picLocks noChangeAspect="1"/>
          </p:cNvPicPr>
          <p:nvPr/>
        </p:nvPicPr>
        <p:blipFill>
          <a:blip r:embed="rId3"/>
          <a:stretch>
            <a:fillRect/>
          </a:stretch>
        </p:blipFill>
        <p:spPr>
          <a:xfrm>
            <a:off x="3276600" y="1769853"/>
            <a:ext cx="2571146" cy="1811547"/>
          </a:xfrm>
          <a:prstGeom prst="rect">
            <a:avLst/>
          </a:prstGeom>
        </p:spPr>
      </p:pic>
      <p:pic>
        <p:nvPicPr>
          <p:cNvPr id="6" name="Picture 5"/>
          <p:cNvPicPr>
            <a:picLocks noChangeAspect="1"/>
          </p:cNvPicPr>
          <p:nvPr/>
        </p:nvPicPr>
        <p:blipFill>
          <a:blip r:embed="rId4"/>
          <a:stretch>
            <a:fillRect/>
          </a:stretch>
        </p:blipFill>
        <p:spPr>
          <a:xfrm>
            <a:off x="241540" y="4114800"/>
            <a:ext cx="5019675" cy="2590800"/>
          </a:xfrm>
          <a:prstGeom prst="rect">
            <a:avLst/>
          </a:prstGeom>
        </p:spPr>
      </p:pic>
      <p:pic>
        <p:nvPicPr>
          <p:cNvPr id="7" name="Picture 6"/>
          <p:cNvPicPr>
            <a:picLocks noChangeAspect="1"/>
          </p:cNvPicPr>
          <p:nvPr/>
        </p:nvPicPr>
        <p:blipFill>
          <a:blip r:embed="rId5"/>
          <a:stretch>
            <a:fillRect/>
          </a:stretch>
        </p:blipFill>
        <p:spPr>
          <a:xfrm>
            <a:off x="5959725" y="3048000"/>
            <a:ext cx="2931033" cy="3733800"/>
          </a:xfrm>
          <a:prstGeom prst="rect">
            <a:avLst/>
          </a:prstGeom>
        </p:spPr>
      </p:pic>
    </p:spTree>
    <p:extLst>
      <p:ext uri="{BB962C8B-B14F-4D97-AF65-F5344CB8AC3E}">
        <p14:creationId xmlns:p14="http://schemas.microsoft.com/office/powerpoint/2010/main" val="355414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495800" y="0"/>
            <a:ext cx="76200" cy="685800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3276600"/>
            <a:ext cx="91440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215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montegdesign.com/images/SimileO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3886200" cy="39655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304800"/>
            <a:ext cx="7620000" cy="584775"/>
          </a:xfrm>
          <a:prstGeom prst="rect">
            <a:avLst/>
          </a:prstGeom>
          <a:noFill/>
        </p:spPr>
        <p:txBody>
          <a:bodyPr wrap="square" rtlCol="0">
            <a:spAutoFit/>
          </a:bodyPr>
          <a:lstStyle/>
          <a:p>
            <a:pPr algn="ctr"/>
            <a:r>
              <a:rPr lang="en-US" sz="3200" dirty="0" smtClean="0"/>
              <a:t>Simile: A comparison that uses Like or As</a:t>
            </a:r>
            <a:endParaRPr lang="en-US" sz="3200" dirty="0"/>
          </a:p>
        </p:txBody>
      </p:sp>
      <p:sp>
        <p:nvSpPr>
          <p:cNvPr id="5" name="TextBox 4"/>
          <p:cNvSpPr txBox="1"/>
          <p:nvPr/>
        </p:nvSpPr>
        <p:spPr>
          <a:xfrm>
            <a:off x="1295400" y="5791200"/>
            <a:ext cx="5410200" cy="584775"/>
          </a:xfrm>
          <a:prstGeom prst="rect">
            <a:avLst/>
          </a:prstGeom>
          <a:noFill/>
        </p:spPr>
        <p:txBody>
          <a:bodyPr wrap="square" rtlCol="0">
            <a:spAutoFit/>
          </a:bodyPr>
          <a:lstStyle/>
          <a:p>
            <a:pPr algn="ctr"/>
            <a:r>
              <a:rPr lang="en-US" sz="3200" dirty="0" smtClean="0"/>
              <a:t>As strong as an ox</a:t>
            </a:r>
            <a:endParaRPr lang="en-US" sz="3200" dirty="0"/>
          </a:p>
        </p:txBody>
      </p:sp>
    </p:spTree>
    <p:extLst>
      <p:ext uri="{BB962C8B-B14F-4D97-AF65-F5344CB8AC3E}">
        <p14:creationId xmlns:p14="http://schemas.microsoft.com/office/powerpoint/2010/main" val="2741540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t/>
            </a:r>
            <a:br>
              <a:rPr lang="en-US" dirty="0"/>
            </a:br>
            <a:r>
              <a:rPr lang="en-US" dirty="0" smtClean="0"/>
              <a:t>Simile: A comparison that uses LIKE or AS</a:t>
            </a:r>
            <a:br>
              <a:rPr lang="en-US" dirty="0" smtClean="0"/>
            </a:br>
            <a:endParaRPr lang="en-US" dirty="0"/>
          </a:p>
        </p:txBody>
      </p:sp>
      <p:pic>
        <p:nvPicPr>
          <p:cNvPr id="4" name="Content Placeholder 3"/>
          <p:cNvPicPr>
            <a:picLocks noGrp="1" noChangeAspect="1"/>
          </p:cNvPicPr>
          <p:nvPr>
            <p:ph idx="1"/>
          </p:nvPr>
        </p:nvPicPr>
        <p:blipFill>
          <a:blip r:embed="rId2"/>
          <a:stretch>
            <a:fillRect/>
          </a:stretch>
        </p:blipFill>
        <p:spPr>
          <a:xfrm>
            <a:off x="2581275" y="1828800"/>
            <a:ext cx="3981450" cy="3455899"/>
          </a:xfrm>
          <a:prstGeom prst="rect">
            <a:avLst/>
          </a:prstGeom>
        </p:spPr>
      </p:pic>
      <p:sp>
        <p:nvSpPr>
          <p:cNvPr id="5" name="TextBox 4"/>
          <p:cNvSpPr txBox="1"/>
          <p:nvPr/>
        </p:nvSpPr>
        <p:spPr>
          <a:xfrm>
            <a:off x="3048000" y="5284699"/>
            <a:ext cx="2819400" cy="369332"/>
          </a:xfrm>
          <a:prstGeom prst="rect">
            <a:avLst/>
          </a:prstGeom>
          <a:noFill/>
        </p:spPr>
        <p:txBody>
          <a:bodyPr wrap="square" rtlCol="0">
            <a:spAutoFit/>
          </a:bodyPr>
          <a:lstStyle/>
          <a:p>
            <a:pPr algn="ctr"/>
            <a:r>
              <a:rPr lang="en-US" b="1" dirty="0" smtClean="0"/>
              <a:t>Hungry as a horse</a:t>
            </a:r>
            <a:endParaRPr lang="en-US" b="1" dirty="0"/>
          </a:p>
        </p:txBody>
      </p:sp>
    </p:spTree>
    <p:extLst>
      <p:ext uri="{BB962C8B-B14F-4D97-AF65-F5344CB8AC3E}">
        <p14:creationId xmlns:p14="http://schemas.microsoft.com/office/powerpoint/2010/main" val="1732415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smtClean="0">
                <a:latin typeface="Algerian" pitchFamily="82" charset="0"/>
              </a:rPr>
              <a:t>Similes</a:t>
            </a:r>
            <a:endParaRPr lang="en-US" dirty="0">
              <a:latin typeface="Algerian" pitchFamily="82" charset="0"/>
            </a:endParaRPr>
          </a:p>
        </p:txBody>
      </p:sp>
      <p:sp>
        <p:nvSpPr>
          <p:cNvPr id="3" name="Content Placeholder 2"/>
          <p:cNvSpPr>
            <a:spLocks noGrp="1"/>
          </p:cNvSpPr>
          <p:nvPr>
            <p:ph idx="1"/>
          </p:nvPr>
        </p:nvSpPr>
        <p:spPr>
          <a:xfrm>
            <a:off x="457200" y="990600"/>
            <a:ext cx="8229600" cy="5135563"/>
          </a:xfrm>
        </p:spPr>
        <p:txBody>
          <a:bodyPr/>
          <a:lstStyle/>
          <a:p>
            <a:r>
              <a:rPr lang="en-US" dirty="0" smtClean="0"/>
              <a:t>A </a:t>
            </a:r>
            <a:r>
              <a:rPr lang="en-US" dirty="0" smtClean="0">
                <a:latin typeface="Algerian" pitchFamily="82" charset="0"/>
              </a:rPr>
              <a:t>SIMILE</a:t>
            </a:r>
            <a:r>
              <a:rPr lang="en-US" dirty="0" smtClean="0"/>
              <a:t> is a comparison that uses LIKE or AS</a:t>
            </a:r>
          </a:p>
          <a:p>
            <a:r>
              <a:rPr lang="en-US" dirty="0" smtClean="0"/>
              <a:t>As big as an elephant</a:t>
            </a:r>
          </a:p>
          <a:p>
            <a:r>
              <a:rPr lang="en-US" dirty="0" smtClean="0"/>
              <a:t>As hungry as a horse</a:t>
            </a:r>
          </a:p>
          <a:p>
            <a:r>
              <a:rPr lang="en-US" dirty="0" smtClean="0"/>
              <a:t>As busy as a bee</a:t>
            </a:r>
          </a:p>
          <a:p>
            <a:r>
              <a:rPr lang="en-US" dirty="0" smtClean="0"/>
              <a:t>As sharp as a razor</a:t>
            </a:r>
          </a:p>
          <a:p>
            <a:r>
              <a:rPr lang="en-US" dirty="0" smtClean="0"/>
              <a:t>As white as a ghost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439" y="4630882"/>
            <a:ext cx="2119993"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evilenglish.net/wp-content/uploads/2014/07/needle-in-a-hay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578" y="4135582"/>
            <a:ext cx="3689622"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68982" y="1600200"/>
            <a:ext cx="4191000" cy="2062103"/>
          </a:xfrm>
          <a:prstGeom prst="rect">
            <a:avLst/>
          </a:prstGeom>
          <a:noFill/>
        </p:spPr>
        <p:txBody>
          <a:bodyPr wrap="square" rtlCol="0">
            <a:spAutoFit/>
          </a:bodyPr>
          <a:lstStyle/>
          <a:p>
            <a:r>
              <a:rPr lang="en-US" sz="3200" dirty="0" smtClean="0"/>
              <a:t>He eats like a pig</a:t>
            </a:r>
          </a:p>
          <a:p>
            <a:r>
              <a:rPr lang="en-US" sz="3200" dirty="0" smtClean="0"/>
              <a:t>She smokes like a chimney</a:t>
            </a:r>
          </a:p>
          <a:p>
            <a:r>
              <a:rPr lang="en-US" sz="3200" dirty="0" smtClean="0"/>
              <a:t>They act like animals</a:t>
            </a:r>
            <a:endParaRPr lang="en-US" sz="3200" dirty="0"/>
          </a:p>
        </p:txBody>
      </p:sp>
    </p:spTree>
    <p:extLst>
      <p:ext uri="{BB962C8B-B14F-4D97-AF65-F5344CB8AC3E}">
        <p14:creationId xmlns:p14="http://schemas.microsoft.com/office/powerpoint/2010/main" val="230526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28600"/>
            <a:ext cx="9753600" cy="7315200"/>
          </a:xfrm>
          <a:prstGeom prst="rect">
            <a:avLst/>
          </a:prstGeom>
        </p:spPr>
      </p:pic>
    </p:spTree>
    <p:extLst>
      <p:ext uri="{BB962C8B-B14F-4D97-AF65-F5344CB8AC3E}">
        <p14:creationId xmlns:p14="http://schemas.microsoft.com/office/powerpoint/2010/main" val="2416888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smtClean="0">
                <a:latin typeface="Algerian" pitchFamily="82" charset="0"/>
              </a:rPr>
              <a:t>METAPHORS</a:t>
            </a:r>
            <a:endParaRPr lang="en-US" dirty="0">
              <a:latin typeface="Algerian" pitchFamily="82" charset="0"/>
            </a:endParaRPr>
          </a:p>
        </p:txBody>
      </p:sp>
      <p:sp>
        <p:nvSpPr>
          <p:cNvPr id="3" name="Content Placeholder 2"/>
          <p:cNvSpPr>
            <a:spLocks noGrp="1"/>
          </p:cNvSpPr>
          <p:nvPr>
            <p:ph idx="1"/>
          </p:nvPr>
        </p:nvSpPr>
        <p:spPr>
          <a:xfrm>
            <a:off x="457200" y="990601"/>
            <a:ext cx="8229600" cy="1066800"/>
          </a:xfrm>
        </p:spPr>
        <p:txBody>
          <a:bodyPr/>
          <a:lstStyle/>
          <a:p>
            <a:pPr algn="ctr"/>
            <a:r>
              <a:rPr lang="en-US" dirty="0" smtClean="0"/>
              <a:t>A </a:t>
            </a:r>
            <a:r>
              <a:rPr lang="en-US" dirty="0" smtClean="0">
                <a:latin typeface="Algerian" pitchFamily="82" charset="0"/>
              </a:rPr>
              <a:t>METAPHOR</a:t>
            </a:r>
            <a:r>
              <a:rPr lang="en-US" dirty="0" smtClean="0"/>
              <a:t> is a comparison that does NOT use LIKE or AS…It tells what something is</a:t>
            </a:r>
          </a:p>
        </p:txBody>
      </p:sp>
      <p:sp>
        <p:nvSpPr>
          <p:cNvPr id="5" name="Rectangle 4"/>
          <p:cNvSpPr/>
          <p:nvPr/>
        </p:nvSpPr>
        <p:spPr>
          <a:xfrm>
            <a:off x="304800" y="1997839"/>
            <a:ext cx="4114800" cy="4524315"/>
          </a:xfrm>
          <a:prstGeom prst="rect">
            <a:avLst/>
          </a:prstGeom>
        </p:spPr>
        <p:txBody>
          <a:bodyPr wrap="square">
            <a:spAutoFit/>
          </a:bodyPr>
          <a:lstStyle/>
          <a:p>
            <a:r>
              <a:rPr lang="en-US" sz="2400" dirty="0"/>
              <a:t>The snow is a white blanket. </a:t>
            </a:r>
          </a:p>
          <a:p>
            <a:r>
              <a:rPr lang="en-US" sz="2400" dirty="0"/>
              <a:t>America is a melting pot.  </a:t>
            </a:r>
          </a:p>
          <a:p>
            <a:r>
              <a:rPr lang="en-US" sz="2400" dirty="0"/>
              <a:t>Her lovely voice was music to his ears. </a:t>
            </a:r>
          </a:p>
          <a:p>
            <a:r>
              <a:rPr lang="en-US" sz="2400" dirty="0"/>
              <a:t>Life is a rollercoaster.  </a:t>
            </a:r>
          </a:p>
          <a:p>
            <a:r>
              <a:rPr lang="en-US" sz="2400" dirty="0"/>
              <a:t>The alligator’s teeth are white daggers.  </a:t>
            </a:r>
          </a:p>
          <a:p>
            <a:r>
              <a:rPr lang="en-US" sz="2400" dirty="0"/>
              <a:t>Their home was a prison. </a:t>
            </a:r>
          </a:p>
          <a:p>
            <a:r>
              <a:rPr lang="en-US" sz="2400" dirty="0"/>
              <a:t>His heart is a cold iron.</a:t>
            </a:r>
          </a:p>
          <a:p>
            <a:r>
              <a:rPr lang="en-US" sz="2400" dirty="0"/>
              <a:t>She is a peacock.</a:t>
            </a:r>
          </a:p>
          <a:p>
            <a:r>
              <a:rPr lang="en-US" sz="2400" dirty="0"/>
              <a:t>He is a shining star. </a:t>
            </a:r>
          </a:p>
          <a:p>
            <a:r>
              <a:rPr lang="en-US" sz="2400" dirty="0"/>
              <a:t>Time is money</a:t>
            </a:r>
          </a:p>
        </p:txBody>
      </p:sp>
      <p:pic>
        <p:nvPicPr>
          <p:cNvPr id="3074" name="Picture 2" descr="http://patimes.org/wp-content/uploads/2012/10/FreeGreatPicture.com-9839-time-is-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876800"/>
            <a:ext cx="2647577" cy="17606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kansamuse.files.wordpress.com/2014/04/night-ow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6949" y="2659796"/>
            <a:ext cx="247303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9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584"/>
            <a:ext cx="9144000" cy="6865167"/>
          </a:xfrm>
          <a:prstGeom prst="rect">
            <a:avLst/>
          </a:prstGeom>
        </p:spPr>
      </p:pic>
    </p:spTree>
    <p:extLst>
      <p:ext uri="{BB962C8B-B14F-4D97-AF65-F5344CB8AC3E}">
        <p14:creationId xmlns:p14="http://schemas.microsoft.com/office/powerpoint/2010/main" val="40402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smtClean="0">
                <a:latin typeface="Algerian" pitchFamily="82" charset="0"/>
              </a:rPr>
              <a:t>onomatopoeia</a:t>
            </a:r>
            <a:endParaRPr lang="en-US" dirty="0">
              <a:latin typeface="Algerian" pitchFamily="82" charset="0"/>
            </a:endParaRPr>
          </a:p>
        </p:txBody>
      </p:sp>
      <p:sp>
        <p:nvSpPr>
          <p:cNvPr id="3" name="Content Placeholder 2"/>
          <p:cNvSpPr>
            <a:spLocks noGrp="1"/>
          </p:cNvSpPr>
          <p:nvPr>
            <p:ph idx="1"/>
          </p:nvPr>
        </p:nvSpPr>
        <p:spPr>
          <a:xfrm>
            <a:off x="457200" y="990601"/>
            <a:ext cx="8229600" cy="1066800"/>
          </a:xfrm>
        </p:spPr>
        <p:txBody>
          <a:bodyPr/>
          <a:lstStyle/>
          <a:p>
            <a:pPr algn="ctr"/>
            <a:r>
              <a:rPr lang="en-US" dirty="0" smtClean="0"/>
              <a:t>Onomatopoeia is when a word sounds like its meaning</a:t>
            </a:r>
          </a:p>
        </p:txBody>
      </p:sp>
      <p:pic>
        <p:nvPicPr>
          <p:cNvPr id="1026" name="Picture 2" descr="https://gcps.desire2learn.com/d2l/lor/viewer/viewFile.d2lfile/6605/8954/spl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8" y="1676400"/>
            <a:ext cx="2347913" cy="16621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quizlet.com/i/RSs6T_pvvdSVeTvKqJquXw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8" y="3338513"/>
            <a:ext cx="2286000" cy="17621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lipartbest.com/cliparts/Kcn/Mpr/KcnMprAKi.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040" y="5100638"/>
            <a:ext cx="1953021" cy="14525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g2.wikia.nocookie.net/__cb20100122071147/marvel_dc/images/9/95/Onomatopoeia_0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5986" y="2133600"/>
            <a:ext cx="656415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559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smtClean="0">
                <a:latin typeface="Algerian" pitchFamily="82" charset="0"/>
              </a:rPr>
              <a:t>personification</a:t>
            </a:r>
            <a:endParaRPr lang="en-US" dirty="0">
              <a:latin typeface="Algerian" pitchFamily="82" charset="0"/>
            </a:endParaRPr>
          </a:p>
        </p:txBody>
      </p:sp>
      <p:sp>
        <p:nvSpPr>
          <p:cNvPr id="3" name="Content Placeholder 2"/>
          <p:cNvSpPr>
            <a:spLocks noGrp="1"/>
          </p:cNvSpPr>
          <p:nvPr>
            <p:ph idx="1"/>
          </p:nvPr>
        </p:nvSpPr>
        <p:spPr>
          <a:xfrm>
            <a:off x="457200" y="990601"/>
            <a:ext cx="8229600" cy="1066800"/>
          </a:xfrm>
        </p:spPr>
        <p:txBody>
          <a:bodyPr>
            <a:normAutofit fontScale="92500"/>
          </a:bodyPr>
          <a:lstStyle/>
          <a:p>
            <a:pPr algn="ctr"/>
            <a:r>
              <a:rPr lang="en-US" dirty="0" smtClean="0"/>
              <a:t>Personification is when personal or human attributes are applied to something non-human </a:t>
            </a:r>
          </a:p>
        </p:txBody>
      </p:sp>
      <p:pic>
        <p:nvPicPr>
          <p:cNvPr id="2050" name="Picture 2" descr="http://img4.wikia.nocookie.net/__cb20140821012116/spongefan/images/8/80/SpongeBob_(Patrick_St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7000" y="2209800"/>
            <a:ext cx="255001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fyeahscoobydoomi.files.wordpress.com/2014/03/vlcsnap-00126.jpg?w=300&amp;h=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9517" y="5029200"/>
            <a:ext cx="2857500" cy="16097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3.bp.blogspot.com/-I6r_boJifjI/UGn9cRGMNLI/AAAAAAAAAII/erjoHngd82A/s1600/340x_personific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6" y="2476500"/>
            <a:ext cx="3238500" cy="41624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paintinghere.com/UploadPic/Cassius%20Marcellus%20Coolidge/big/Dogs%20Playing%20Pok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1" y="2476500"/>
            <a:ext cx="2826716" cy="168814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mageserver.moviepilot.com/kungfupanda1-kung-fu-panda-3-moved-far-far-away-from-star-wars-the-force-awakens-on-the-schedule.jpeg?width=2000&amp;height=16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3583" y="4419598"/>
            <a:ext cx="2753507" cy="221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118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dirty="0" smtClean="0">
                <a:latin typeface="Algerian" pitchFamily="82" charset="0"/>
              </a:rPr>
              <a:t>Idioms</a:t>
            </a:r>
            <a:endParaRPr lang="en-US" dirty="0">
              <a:latin typeface="Algerian" pitchFamily="82" charset="0"/>
            </a:endParaRPr>
          </a:p>
        </p:txBody>
      </p:sp>
      <p:sp>
        <p:nvSpPr>
          <p:cNvPr id="3" name="Content Placeholder 2"/>
          <p:cNvSpPr>
            <a:spLocks noGrp="1"/>
          </p:cNvSpPr>
          <p:nvPr>
            <p:ph idx="1"/>
          </p:nvPr>
        </p:nvSpPr>
        <p:spPr>
          <a:xfrm>
            <a:off x="457200" y="685800"/>
            <a:ext cx="8229600" cy="1066800"/>
          </a:xfrm>
        </p:spPr>
        <p:txBody>
          <a:bodyPr>
            <a:normAutofit/>
          </a:bodyPr>
          <a:lstStyle/>
          <a:p>
            <a:pPr algn="ctr"/>
            <a:r>
              <a:rPr lang="en-US" dirty="0" smtClean="0"/>
              <a:t>Idioms are phrases or sayings that have inferred meanings rather than literal meanings</a:t>
            </a:r>
          </a:p>
        </p:txBody>
      </p:sp>
      <p:sp>
        <p:nvSpPr>
          <p:cNvPr id="4" name="TextBox 3"/>
          <p:cNvSpPr txBox="1"/>
          <p:nvPr/>
        </p:nvSpPr>
        <p:spPr>
          <a:xfrm>
            <a:off x="152400" y="1752600"/>
            <a:ext cx="3657600" cy="4832092"/>
          </a:xfrm>
          <a:prstGeom prst="rect">
            <a:avLst/>
          </a:prstGeom>
          <a:noFill/>
        </p:spPr>
        <p:txBody>
          <a:bodyPr wrap="square" rtlCol="0">
            <a:spAutoFit/>
          </a:bodyPr>
          <a:lstStyle/>
          <a:p>
            <a:r>
              <a:rPr lang="en-US" sz="2800" dirty="0" smtClean="0"/>
              <a:t>It is raining cats and dogs</a:t>
            </a:r>
          </a:p>
          <a:p>
            <a:r>
              <a:rPr lang="en-US" sz="2800" dirty="0" smtClean="0"/>
              <a:t>It is easy as pie</a:t>
            </a:r>
          </a:p>
          <a:p>
            <a:r>
              <a:rPr lang="en-US" sz="2800" dirty="0" smtClean="0"/>
              <a:t>Pay the Piper</a:t>
            </a:r>
          </a:p>
          <a:p>
            <a:r>
              <a:rPr lang="en-US" sz="2800" dirty="0" smtClean="0"/>
              <a:t>Pushing up daisies</a:t>
            </a:r>
          </a:p>
          <a:p>
            <a:r>
              <a:rPr lang="en-US" sz="2800" dirty="0" smtClean="0"/>
              <a:t>Bought the farm</a:t>
            </a:r>
          </a:p>
          <a:p>
            <a:r>
              <a:rPr lang="en-US" sz="2800" dirty="0" smtClean="0"/>
              <a:t>Jump the gun</a:t>
            </a:r>
          </a:p>
          <a:p>
            <a:r>
              <a:rPr lang="en-US" sz="2800" dirty="0" smtClean="0"/>
              <a:t>Out of the Blue</a:t>
            </a:r>
          </a:p>
          <a:p>
            <a:r>
              <a:rPr lang="en-US" sz="2800" dirty="0" smtClean="0"/>
              <a:t>Break a leg</a:t>
            </a:r>
          </a:p>
          <a:p>
            <a:r>
              <a:rPr lang="en-US" sz="2800" dirty="0" smtClean="0"/>
              <a:t>Curiosity killed the cat</a:t>
            </a:r>
          </a:p>
          <a:p>
            <a:r>
              <a:rPr lang="en-US" sz="2800" dirty="0" smtClean="0"/>
              <a:t>Devil’s Advocate</a:t>
            </a:r>
            <a:endParaRPr lang="en-US" sz="2800" dirty="0"/>
          </a:p>
        </p:txBody>
      </p:sp>
      <p:pic>
        <p:nvPicPr>
          <p:cNvPr id="1026" name="Picture 2" descr="https://diloga.files.wordpress.com/2013/11/catsdogs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752600"/>
            <a:ext cx="2550582" cy="31034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fgate.com/blogs/images/sfgate/pets/2008/09/26/curiosityKillC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179" y="2667000"/>
            <a:ext cx="2931821" cy="402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873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444</Words>
  <Application>Microsoft Office PowerPoint</Application>
  <PresentationFormat>On-screen Show (4:3)</PresentationFormat>
  <Paragraphs>78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Algerian</vt:lpstr>
      <vt:lpstr>Arial</vt:lpstr>
      <vt:lpstr>Calibri</vt:lpstr>
      <vt:lpstr>Office Theme</vt:lpstr>
      <vt:lpstr>Figurative Language Using figures of speech to be more effective, persuasive and impactful. Figures of speech such as metaphors, similes, allusions go beyond the literal meanings of the words to give the readers new insights. </vt:lpstr>
      <vt:lpstr> Simile: A comparison that uses LIKE or AS </vt:lpstr>
      <vt:lpstr>Similes</vt:lpstr>
      <vt:lpstr>PowerPoint Presentation</vt:lpstr>
      <vt:lpstr>METAPHORS</vt:lpstr>
      <vt:lpstr>PowerPoint Presentation</vt:lpstr>
      <vt:lpstr>onomatopoeia</vt:lpstr>
      <vt:lpstr>personification</vt:lpstr>
      <vt:lpstr>Idioms</vt:lpstr>
      <vt:lpstr>Hyperbole</vt:lpstr>
      <vt:lpstr>alliteration</vt:lpstr>
      <vt:lpstr>Symbolism</vt:lpstr>
      <vt:lpstr>Symbolism</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Figurative Language</dc:title>
  <dc:creator>Windows User</dc:creator>
  <cp:lastModifiedBy>Scott Moses</cp:lastModifiedBy>
  <cp:revision>24</cp:revision>
  <dcterms:created xsi:type="dcterms:W3CDTF">2015-01-05T19:37:34Z</dcterms:created>
  <dcterms:modified xsi:type="dcterms:W3CDTF">2016-12-01T21:13:17Z</dcterms:modified>
</cp:coreProperties>
</file>