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2" r:id="rId7"/>
    <p:sldId id="260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6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EC4AF-929C-4E04-BA0B-70D3A0B8C193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4D13F-D24B-4EBD-878D-63E94D72E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855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86093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5295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9169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445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547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0183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8852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7723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4243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958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934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202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3983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421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9437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654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104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901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092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60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22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810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312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59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641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36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63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988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86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7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4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1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6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8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9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1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A8BA-607B-4C1B-AA4C-260BB3184B37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DE6E-65E6-4570-B13C-EB82C55D5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4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 dirty="0">
              <a:rtl val="0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 dirty="0">
              <a:rtl val="0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>
                <a:buSzPct val="25000"/>
              </a:pPr>
              <a:t>‹#›</a:t>
            </a:fld>
            <a:endParaRPr lang="en-US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924492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4234" y="253218"/>
            <a:ext cx="11352628" cy="6330462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r>
              <a:rPr lang="en-US" dirty="0" smtClean="0"/>
              <a:t>Ch. 4 Cornell Notes</a:t>
            </a:r>
            <a:br>
              <a:rPr lang="en-US" dirty="0" smtClean="0"/>
            </a:br>
            <a:r>
              <a:rPr lang="en-US" dirty="0" smtClean="0"/>
              <a:t>Sec. 1 </a:t>
            </a:r>
            <a:br>
              <a:rPr lang="en-US" dirty="0" smtClean="0"/>
            </a:br>
            <a:r>
              <a:rPr lang="en-US" dirty="0" smtClean="0"/>
              <a:t>Goals of the Constitution</a:t>
            </a:r>
            <a:br>
              <a:rPr lang="en-US" dirty="0" smtClean="0"/>
            </a:br>
            <a:r>
              <a:rPr lang="en-US" dirty="0" smtClean="0"/>
              <a:t>1 Constitution</a:t>
            </a:r>
            <a:br>
              <a:rPr lang="en-US" dirty="0" smtClean="0"/>
            </a:br>
            <a:r>
              <a:rPr lang="en-US" dirty="0" smtClean="0"/>
              <a:t>6 Goals</a:t>
            </a:r>
            <a:br>
              <a:rPr lang="en-US" dirty="0" smtClean="0"/>
            </a:br>
            <a:r>
              <a:rPr lang="en-US" dirty="0" smtClean="0"/>
              <a:t>7 Principles</a:t>
            </a:r>
            <a:br>
              <a:rPr lang="en-US" dirty="0" smtClean="0"/>
            </a:br>
            <a:r>
              <a:rPr lang="en-US" dirty="0" smtClean="0"/>
              <a:t>10 Amendments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 Branch</a:t>
            </a:r>
          </a:p>
          <a:p>
            <a:pPr marL="22860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Cabinet</a:t>
            </a:r>
          </a:p>
          <a:p>
            <a:pPr marL="22860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Chief Executive: Carries out the laws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Commander in Chief: Head of the military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Chief Diplomat: Oversees foreign relations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Chief of State: Represents all Americans to the world</a:t>
            </a:r>
          </a:p>
          <a:p>
            <a:pPr marL="22860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President’s appointed department leaders</a:t>
            </a:r>
          </a:p>
          <a:p>
            <a:pPr marL="22860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17206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Judicial Branch</a:t>
            </a: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Federal Court System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Settles disputes and interprets laws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Supreme Court makes all final decisions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rule if any laws or behaviors are legal or “Unconstitutional”</a:t>
            </a: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85352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464233" y="253217"/>
            <a:ext cx="11352627" cy="63304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Supreme Court</a:t>
            </a:r>
            <a:b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6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233" y="2125014"/>
            <a:ext cx="11352627" cy="4458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57024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 Decisions</a:t>
            </a: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court decision is used to make judgments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see two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names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cases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Plaintiff</a:t>
            </a:r>
            <a:r>
              <a:rPr lang="en-US" sz="3600" dirty="0" smtClean="0"/>
              <a:t>: the entity bringing charges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Defendant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entity defending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against the charges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019117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 Decisions</a:t>
            </a: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Civil</a:t>
            </a:r>
            <a:r>
              <a:rPr lang="en-US" sz="3600" dirty="0" smtClean="0"/>
              <a:t>: money or compensation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Criminal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lawful or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criminal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279261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Cases affecting history</a:t>
            </a: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Plessy v. Ferguson</a:t>
            </a: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Marbury v. Madison</a:t>
            </a: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Brown v. Board of Education 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sz="3600" dirty="0" smtClean="0"/>
              <a:t>Rulings: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 smtClean="0"/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Separate but equal for schools and facilities</a:t>
            </a:r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dirty="0" smtClean="0"/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Supreme court rules on constitutionality of laws</a:t>
            </a:r>
            <a:endParaRPr lang="en-US" sz="3600" dirty="0"/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Overturned Plessy v. Ferguson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Schools were integrated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1371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464233" y="253217"/>
            <a:ext cx="11352627" cy="63304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6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Cornell</a:t>
            </a:r>
            <a:r>
              <a:rPr lang="en-US" sz="6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Notes</a:t>
            </a:r>
            <a:br>
              <a:rPr lang="en-US" sz="6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/>
              <a:t>Constitution Components</a:t>
            </a:r>
            <a:br>
              <a:rPr lang="en-US" dirty="0" smtClean="0"/>
            </a:br>
            <a:r>
              <a:rPr lang="en-US" dirty="0" smtClean="0"/>
              <a:t>Articles</a:t>
            </a:r>
            <a:br>
              <a:rPr lang="en-US" dirty="0" smtClean="0"/>
            </a:br>
            <a:r>
              <a:rPr lang="en-US" dirty="0" smtClean="0"/>
              <a:t>Amendments</a:t>
            </a:r>
            <a: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6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7436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Article I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3600" dirty="0" smtClean="0"/>
              <a:t>Created the Legislative Branch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Congress: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Senate and House of Representatives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600" baseline="0" dirty="0" smtClean="0"/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3600" baseline="0" dirty="0" smtClean="0"/>
              <a:t>Powers:</a:t>
            </a:r>
            <a:endParaRPr lang="en-US" sz="3600" baseline="0" dirty="0"/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Laws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aseline="0" dirty="0" smtClean="0"/>
              <a:t>Impeachment</a:t>
            </a:r>
            <a:r>
              <a:rPr lang="en-US" sz="3600" dirty="0" smtClean="0"/>
              <a:t> Powers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Create and Collect Taxes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 252-253 Specific Powers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0575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Article II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3600" dirty="0" smtClean="0"/>
              <a:t>Created the Executive Branch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President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Vice President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Qualifications: Citizen of US by birth, 35 years at least, resident of the US for at least 14 years</a:t>
            </a:r>
            <a:endParaRPr lang="en-US" sz="3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600" baseline="0" dirty="0" smtClean="0"/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3600" baseline="0" dirty="0" smtClean="0"/>
              <a:t>Powers:</a:t>
            </a:r>
            <a:endParaRPr lang="en-US" sz="3600" baseline="0" dirty="0"/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Military Chief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aseline="0" dirty="0" smtClean="0"/>
              <a:t>Cabinet Appointments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Pardons for crimes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aseline="0" dirty="0" smtClean="0"/>
              <a:t>Executive</a:t>
            </a:r>
            <a:r>
              <a:rPr lang="en-US" sz="3600" dirty="0" smtClean="0"/>
              <a:t> Order: Override the Constitution (temporarily)</a:t>
            </a:r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759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Article III</a:t>
            </a: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Article IV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3600" dirty="0" smtClean="0"/>
              <a:t>Created the Judicial Branch: Supreme Court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Basically interpret the Constitution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600" dirty="0"/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600" dirty="0" smtClean="0"/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600" dirty="0" smtClean="0"/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Federal laws and rights apply in all states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States work with the Federal government </a:t>
            </a:r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9759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Preamble</a:t>
            </a:r>
            <a:r>
              <a:rPr lang="en-US" sz="3600" dirty="0" smtClean="0"/>
              <a:t> (introduction) to the Constitution </a:t>
            </a:r>
          </a:p>
          <a:p>
            <a:pPr algn="r"/>
            <a:r>
              <a:rPr lang="en-US" sz="3600" dirty="0" smtClean="0"/>
              <a:t>6 Goals of the Constitution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 Perfect Union: Cooperate on major issues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Establish Justice: Equal laws and rights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Domestic Tranquility: Keep peace and feel safe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Provide Common Defense: Develop and maintain armed forces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Promote the General Welfare: A decent livelihood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Secure the Blessings of Liberty: No citizens rights may be taken away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39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Article V</a:t>
            </a: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Article VI</a:t>
            </a: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Article VII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Rules for amending the Constitution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600" dirty="0"/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600" dirty="0" smtClean="0"/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600" dirty="0" smtClean="0"/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The Constitution is the “Supreme Law of the Land”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Ratification (voting to accept the Constitution…1788)</a:t>
            </a: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7036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Bill of Rights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Remaining Amendments</a:t>
            </a: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600" dirty="0" smtClean="0"/>
              <a:t>Need to know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endParaRPr lang="en-US" sz="3600" dirty="0"/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Amendments I – X (1791)</a:t>
            </a:r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dirty="0"/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Amendments XI – XXVII (1795-1992)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Bill of rights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/>
              <a:t>Voting Rights Amendments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Abolition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Slavery Amendment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aseline="0" dirty="0" smtClean="0"/>
              <a:t>Rights</a:t>
            </a:r>
            <a:r>
              <a:rPr lang="en-US" sz="3600" dirty="0" smtClean="0"/>
              <a:t> of Citizens Amendment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0500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464233" y="253217"/>
            <a:ext cx="11352627" cy="63304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6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Ch.</a:t>
            </a:r>
            <a:r>
              <a:rPr lang="en-US" sz="6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Section 3</a:t>
            </a:r>
            <a:br>
              <a:rPr lang="en-US" sz="6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/>
              <a:t>Citizen’s Rights and Responsibilities</a:t>
            </a:r>
            <a: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6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4455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Due Process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Equal Protection</a:t>
            </a:r>
            <a:endParaRPr lang="en-US" sz="3600" dirty="0">
              <a:solidFill>
                <a:srgbClr val="FF0000"/>
              </a:solidFill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follow the rules or procedures for ALL people</a:t>
            </a:r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dirty="0"/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3600" b="0" i="0" u="none" strike="noStrike" cap="none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Amendment: All people are granted equal rights and protections under the Constitution</a:t>
            </a:r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baseline="0" dirty="0"/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878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Citizen</a:t>
            </a:r>
            <a:endParaRPr lang="en-US" sz="3600" dirty="0">
              <a:solidFill>
                <a:srgbClr val="FF0000"/>
              </a:solidFill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person who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owes loyalty to and is entitled to the protection under our Constitution</a:t>
            </a:r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dirty="0"/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Born or Naturalized (Must know English and basic history and government of US)</a:t>
            </a:r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baseline="0" dirty="0"/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9096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Duties of all Citizens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Responsibilities of Citizens</a:t>
            </a:r>
            <a:endParaRPr lang="en-US" sz="3600" dirty="0">
              <a:solidFill>
                <a:srgbClr val="FF0000"/>
              </a:solidFill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aseline="0" dirty="0" smtClean="0"/>
              <a:t>Obey the law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Pay taxes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aseline="0" dirty="0" smtClean="0"/>
              <a:t>Defend</a:t>
            </a:r>
            <a:r>
              <a:rPr lang="en-US" sz="3600" dirty="0" smtClean="0"/>
              <a:t> our nation</a:t>
            </a:r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baseline="0" dirty="0"/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dirty="0" smtClean="0"/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aseline="0" dirty="0" smtClean="0"/>
              <a:t>Know what is</a:t>
            </a:r>
            <a:r>
              <a:rPr lang="en-US" sz="3600" dirty="0" smtClean="0"/>
              <a:t> going on involving government and people’s rights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aseline="0" dirty="0" smtClean="0"/>
              <a:t>Participate in the</a:t>
            </a:r>
            <a:r>
              <a:rPr lang="en-US" sz="3600" dirty="0" smtClean="0"/>
              <a:t> election process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dirty="0" smtClean="0"/>
              <a:t>Maintain respect for your community and environment</a:t>
            </a: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-US" sz="3600" baseline="0" dirty="0" smtClean="0"/>
              <a:t>Respect</a:t>
            </a:r>
            <a:r>
              <a:rPr lang="en-US" sz="3600" dirty="0" smtClean="0"/>
              <a:t> others rights (Golden Rule)</a:t>
            </a:r>
            <a:endParaRPr lang="en-US" sz="3600" baseline="0" dirty="0"/>
          </a:p>
          <a:p>
            <a:pPr marL="571500" indent="-571500">
              <a:spcBef>
                <a:spcPts val="0"/>
              </a:spcBef>
              <a:buSzPct val="100000"/>
            </a:pP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4565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7 Major Principles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People are the source of power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People elect their representatives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Limited government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National and State rules and laws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3 branches of government each with their own responsibilities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Checks and balances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Basic liberties and rights for all citizens guaranteed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58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dirty="0" smtClean="0"/>
              <a:t>The Federal System (how power is distributed)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Enumerated Powers </a:t>
            </a:r>
            <a:r>
              <a:rPr lang="en-US" sz="3600" dirty="0" smtClean="0"/>
              <a:t>= National Government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Reserved Powers </a:t>
            </a:r>
            <a:r>
              <a:rPr lang="en-US" sz="3600" dirty="0" smtClean="0"/>
              <a:t>= State Government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Concurrent Powers </a:t>
            </a:r>
            <a:r>
              <a:rPr lang="en-US" sz="3600" dirty="0" smtClean="0"/>
              <a:t>= Shared Government</a:t>
            </a:r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86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The Bill of Rights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Free Speech, assembly, press and religion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Militia and own weapons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No taking over private homes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Illegal to search or take things without cause or a warrant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Cannot be deprived of life, liberty or property…due process</a:t>
            </a:r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09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The Bill of Rights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3600" dirty="0" smtClean="0"/>
              <a:t>Speedy trial, public trial by a jury with representation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600" dirty="0" smtClean="0"/>
              <a:t>Right to jury trial for lawsuits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600" dirty="0" smtClean="0"/>
              <a:t>No cruel or unusual punishment or excessive bail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600" dirty="0" smtClean="0"/>
              <a:t>Rights not restricted to these amendments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600" dirty="0" smtClean="0"/>
              <a:t>Balances state and federal powers</a:t>
            </a:r>
          </a:p>
          <a:p>
            <a:pPr marL="742950" indent="-742950">
              <a:buFont typeface="+mj-lt"/>
              <a:buAutoNum type="arabicPeriod" startAt="6"/>
            </a:pPr>
            <a:endParaRPr lang="en-US" sz="3600" dirty="0" smtClean="0"/>
          </a:p>
          <a:p>
            <a:pPr marL="742950" indent="-742950">
              <a:buFont typeface="+mj-lt"/>
              <a:buAutoNum type="arabicPeriod" startAt="6"/>
            </a:pPr>
            <a:endParaRPr lang="en-US" sz="3600" dirty="0" smtClean="0"/>
          </a:p>
          <a:p>
            <a:pPr marL="742950" indent="-742950">
              <a:buFont typeface="+mj-lt"/>
              <a:buAutoNum type="arabicPeriod" startAt="6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56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464233" y="253217"/>
            <a:ext cx="11352627" cy="63304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Ch. 4 Cornell Notes</a:t>
            </a:r>
            <a:b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Sec. 2 </a:t>
            </a:r>
            <a:b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Federal Government</a:t>
            </a:r>
            <a:b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Branches</a:t>
            </a:r>
            <a:br>
              <a:rPr lang="en-US" sz="6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6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785215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38998" b="-38997"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65760" y="376652"/>
            <a:ext cx="3639569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Legislative Branch</a:t>
            </a: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Impeachment</a:t>
            </a:r>
          </a:p>
          <a:p>
            <a:pPr marL="22860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r" rtl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Constituents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185635" y="376652"/>
            <a:ext cx="7856112" cy="6235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Senate: 100 Senators, 2 from each state</a:t>
            </a:r>
          </a:p>
          <a:p>
            <a:pPr marL="742950" marR="0" lvl="0" indent="-74295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 of Representatives: 435 Representatives, Amount varies based upon population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job is to make the laws, approve spending and approve taxes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charges against any federal official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Citizens in their district</a:t>
            </a:r>
          </a:p>
          <a:p>
            <a:pPr marL="742950" marR="0" lvl="0" indent="-51435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</a:pPr>
            <a:endParaRPr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55022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15907" y="4795896"/>
            <a:ext cx="3966693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kern="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Representative Districts</a:t>
            </a:r>
          </a:p>
          <a:p>
            <a:pPr>
              <a:buSzPct val="25000"/>
            </a:pPr>
            <a:r>
              <a:rPr lang="en-US" sz="3200" kern="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Discussion: 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772313956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715</Words>
  <Application>Microsoft Office PowerPoint</Application>
  <PresentationFormat>Widescreen</PresentationFormat>
  <Paragraphs>373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Ch. 4 Cornell Notes Sec. 1  Goals of the Constitution 1 Constitution 6 Goals 7 Principles 10 Amendments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Ch. 4 Cornell Notes Sec. 2  The Federal Government 3 Branches </vt:lpstr>
      <vt:lpstr>PowerPoint Presentation</vt:lpstr>
      <vt:lpstr>PowerPoint Presentation</vt:lpstr>
      <vt:lpstr>PowerPoint Presentation</vt:lpstr>
      <vt:lpstr>PowerPoint Presentation</vt:lpstr>
      <vt:lpstr> Current Supreme Court </vt:lpstr>
      <vt:lpstr>PowerPoint Presentation</vt:lpstr>
      <vt:lpstr>PowerPoint Presentation</vt:lpstr>
      <vt:lpstr>PowerPoint Presentation</vt:lpstr>
      <vt:lpstr>Cornell Notes Constitution Components Articles Amendments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Ch. 4 Section 3 Citizen’s Rights and Responsibilities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Moses</dc:creator>
  <cp:lastModifiedBy>Scott Moses</cp:lastModifiedBy>
  <cp:revision>30</cp:revision>
  <dcterms:created xsi:type="dcterms:W3CDTF">2015-12-01T00:19:54Z</dcterms:created>
  <dcterms:modified xsi:type="dcterms:W3CDTF">2016-01-07T21:38:34Z</dcterms:modified>
</cp:coreProperties>
</file>