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1" r:id="rId2"/>
    <p:sldId id="268" r:id="rId3"/>
    <p:sldId id="269" r:id="rId4"/>
    <p:sldId id="270" r:id="rId5"/>
    <p:sldId id="271" r:id="rId6"/>
    <p:sldId id="272" r:id="rId7"/>
    <p:sldId id="258" r:id="rId8"/>
    <p:sldId id="259" r:id="rId9"/>
    <p:sldId id="260" r:id="rId10"/>
    <p:sldId id="257" r:id="rId11"/>
    <p:sldId id="262" r:id="rId12"/>
    <p:sldId id="263" r:id="rId13"/>
    <p:sldId id="264" r:id="rId14"/>
    <p:sldId id="266" r:id="rId15"/>
    <p:sldId id="265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F20BC-FD25-47B9-917A-64480FE3CCCD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438C4-442C-44D1-8C3D-D20A9E4A9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590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705327" y="4421823"/>
            <a:ext cx="5642608" cy="4189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698500"/>
            <a:ext cx="6205537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34727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705327" y="4421823"/>
            <a:ext cx="5642608" cy="4189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698500"/>
            <a:ext cx="6205537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485670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705327" y="4421823"/>
            <a:ext cx="5642608" cy="4189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698500"/>
            <a:ext cx="6205537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756260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705327" y="4421823"/>
            <a:ext cx="5642608" cy="4189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698500"/>
            <a:ext cx="6205537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27881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705327" y="4421823"/>
            <a:ext cx="5642608" cy="4189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698500"/>
            <a:ext cx="6205537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520988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705327" y="4421823"/>
            <a:ext cx="5642608" cy="4189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698500"/>
            <a:ext cx="6205537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316831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705327" y="4421823"/>
            <a:ext cx="5642608" cy="4189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698500"/>
            <a:ext cx="6205537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435929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705327" y="4421823"/>
            <a:ext cx="5642608" cy="4189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698500"/>
            <a:ext cx="6205537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79683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725410" y="4501662"/>
            <a:ext cx="5803267" cy="4264731"/>
          </a:xfrm>
          <a:prstGeom prst="rect">
            <a:avLst/>
          </a:prstGeom>
        </p:spPr>
        <p:txBody>
          <a:bodyPr lIns="93482" tIns="93482" rIns="93482" bIns="93482" anchor="t" anchorCtr="0">
            <a:noAutofit/>
          </a:bodyPr>
          <a:lstStyle/>
          <a:p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711200"/>
            <a:ext cx="6318250" cy="3554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08403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725410" y="4501662"/>
            <a:ext cx="5803267" cy="4264731"/>
          </a:xfrm>
          <a:prstGeom prst="rect">
            <a:avLst/>
          </a:prstGeom>
        </p:spPr>
        <p:txBody>
          <a:bodyPr lIns="93482" tIns="93482" rIns="93482" bIns="93482" anchor="t" anchorCtr="0">
            <a:noAutofit/>
          </a:bodyPr>
          <a:lstStyle/>
          <a:p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711200"/>
            <a:ext cx="6318250" cy="3554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27000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725410" y="4501662"/>
            <a:ext cx="5803267" cy="4264731"/>
          </a:xfrm>
          <a:prstGeom prst="rect">
            <a:avLst/>
          </a:prstGeom>
        </p:spPr>
        <p:txBody>
          <a:bodyPr lIns="93482" tIns="93482" rIns="93482" bIns="93482" anchor="t" anchorCtr="0">
            <a:noAutofit/>
          </a:bodyPr>
          <a:lstStyle/>
          <a:p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711200"/>
            <a:ext cx="6318250" cy="3554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7570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725410" y="4501662"/>
            <a:ext cx="5803267" cy="4264731"/>
          </a:xfrm>
          <a:prstGeom prst="rect">
            <a:avLst/>
          </a:prstGeom>
        </p:spPr>
        <p:txBody>
          <a:bodyPr lIns="93482" tIns="93482" rIns="93482" bIns="93482" anchor="t" anchorCtr="0">
            <a:noAutofit/>
          </a:bodyPr>
          <a:lstStyle/>
          <a:p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711200"/>
            <a:ext cx="6318250" cy="3554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68989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725410" y="4501662"/>
            <a:ext cx="5803267" cy="4264731"/>
          </a:xfrm>
          <a:prstGeom prst="rect">
            <a:avLst/>
          </a:prstGeom>
        </p:spPr>
        <p:txBody>
          <a:bodyPr lIns="93482" tIns="93482" rIns="93482" bIns="93482" anchor="t" anchorCtr="0">
            <a:noAutofit/>
          </a:bodyPr>
          <a:lstStyle/>
          <a:p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711200"/>
            <a:ext cx="6318250" cy="3554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05411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705327" y="4421823"/>
            <a:ext cx="5642608" cy="4189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698500"/>
            <a:ext cx="6205537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47293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705327" y="4421823"/>
            <a:ext cx="5642608" cy="4189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698500"/>
            <a:ext cx="6205537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52246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705327" y="4421823"/>
            <a:ext cx="5642608" cy="4189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698500"/>
            <a:ext cx="6205537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98440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8E4F-9EE9-4545-A0B7-8AADCE1F63AA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61760-4550-498B-B7B4-D7E3074B7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59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8E4F-9EE9-4545-A0B7-8AADCE1F63AA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61760-4550-498B-B7B4-D7E3074B7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49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8E4F-9EE9-4545-A0B7-8AADCE1F63AA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61760-4550-498B-B7B4-D7E3074B7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358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8E4F-9EE9-4545-A0B7-8AADCE1F63AA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61760-4550-498B-B7B4-D7E3074B7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02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8E4F-9EE9-4545-A0B7-8AADCE1F63AA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61760-4550-498B-B7B4-D7E3074B7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513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8E4F-9EE9-4545-A0B7-8AADCE1F63AA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61760-4550-498B-B7B4-D7E3074B7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6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8E4F-9EE9-4545-A0B7-8AADCE1F63AA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61760-4550-498B-B7B4-D7E3074B7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25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8E4F-9EE9-4545-A0B7-8AADCE1F63AA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61760-4550-498B-B7B4-D7E3074B7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928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8E4F-9EE9-4545-A0B7-8AADCE1F63AA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61760-4550-498B-B7B4-D7E3074B7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91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8E4F-9EE9-4545-A0B7-8AADCE1F63AA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61760-4550-498B-B7B4-D7E3074B7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72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8E4F-9EE9-4545-A0B7-8AADCE1F63AA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61760-4550-498B-B7B4-D7E3074B7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90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28E4F-9EE9-4545-A0B7-8AADCE1F63AA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61760-4550-498B-B7B4-D7E3074B7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61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ctrTitle"/>
          </p:nvPr>
        </p:nvSpPr>
        <p:spPr>
          <a:xfrm>
            <a:off x="1219201" y="1828800"/>
            <a:ext cx="9753599" cy="3048001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b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en-US" sz="44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CH. </a:t>
            </a:r>
            <a:r>
              <a:rPr lang="en-US" sz="44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3 A More Perfect Union</a:t>
            </a:r>
            <a:br>
              <a:rPr lang="en-US" sz="44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  <a:rtl val="0"/>
              </a:rPr>
            </a:br>
            <a:r>
              <a:rPr lang="en-US" sz="44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Sec 1 Articles of the Confederation</a:t>
            </a:r>
            <a:br>
              <a:rPr lang="en-US" sz="44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  <a:rtl val="0"/>
              </a:rPr>
            </a:br>
            <a:r>
              <a:rPr lang="en-US" sz="44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Sec 2 Convention and Compromise</a:t>
            </a:r>
            <a:br>
              <a:rPr lang="en-US" sz="44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  <a:rtl val="0"/>
              </a:rPr>
            </a:br>
            <a:r>
              <a:rPr lang="en-US" sz="44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Sec 3 A New Plan of Government</a:t>
            </a:r>
            <a:endParaRPr lang="en-US" sz="44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738718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ctrTitle"/>
          </p:nvPr>
        </p:nvSpPr>
        <p:spPr>
          <a:xfrm>
            <a:off x="1219201" y="1828800"/>
            <a:ext cx="9753599" cy="1452785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b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en-US" sz="44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CH. </a:t>
            </a:r>
            <a:r>
              <a:rPr lang="en-US" sz="44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3 A More Perfect Union</a:t>
            </a:r>
            <a:br>
              <a:rPr lang="en-US" sz="44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  <a:rtl val="0"/>
              </a:rPr>
            </a:br>
            <a:r>
              <a:rPr lang="en-US" sz="44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Sec 2 Convention and Compromise</a:t>
            </a:r>
            <a:endParaRPr lang="en-US" sz="44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8734221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/>
        </p:nvSpPr>
        <p:spPr>
          <a:xfrm>
            <a:off x="1589" y="111094"/>
            <a:ext cx="5180011" cy="65118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r>
              <a:rPr lang="en-US" sz="4000" b="1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After the Articles</a:t>
            </a:r>
          </a:p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endParaRPr lang="en-US" sz="4000" b="1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endParaRPr lang="en-US" sz="4000" b="1" dirty="0" smtClean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endParaRPr lang="en-US" sz="4000" b="1" dirty="0" smtClean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r>
              <a:rPr lang="en-US" sz="40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Depression</a:t>
            </a:r>
          </a:p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endParaRPr lang="en-US" sz="4000" b="1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r>
              <a:rPr lang="en-US" sz="4000" b="1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Shay’s Rebellion</a:t>
            </a:r>
          </a:p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endParaRPr lang="en-US"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endParaRPr lang="en-US" sz="4000" dirty="0" smtClean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endParaRPr lang="en-US"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endParaRPr lang="en-US" sz="4000" dirty="0" smtClean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endParaRPr lang="en-US"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endParaRPr lang="en-US"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0000"/>
              </a:buClr>
            </a:pPr>
            <a:endParaRPr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0000"/>
              </a:buClr>
            </a:pPr>
            <a:endParaRPr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0000"/>
              </a:buClr>
            </a:pPr>
            <a:endParaRPr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0000"/>
              </a:buClr>
            </a:pPr>
            <a:endParaRPr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0000"/>
              </a:buClr>
            </a:pPr>
            <a:endParaRPr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0000"/>
              </a:buClr>
            </a:pPr>
            <a:endParaRPr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0000"/>
              </a:buClr>
            </a:pPr>
            <a:endParaRPr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96" name="Shape 96"/>
          <p:cNvSpPr txBox="1"/>
          <p:nvPr/>
        </p:nvSpPr>
        <p:spPr>
          <a:xfrm>
            <a:off x="5181600" y="0"/>
            <a:ext cx="7008813" cy="685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Articles of Confederation did not succeed</a:t>
            </a: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When economic activity slows and unemployment increases</a:t>
            </a: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Colonists are upset over the new attempt at a central government</a:t>
            </a: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Danial</a:t>
            </a:r>
            <a:r>
              <a:rPr lang="en-US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 Shay led a rebellion for farmers </a:t>
            </a: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They wanted to have their debts dissolved</a:t>
            </a: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ct val="100000"/>
            </a:pPr>
            <a:endParaRPr lang="en-US" sz="3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ct val="100000"/>
            </a:pPr>
            <a:endParaRPr lang="en-US" sz="3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5067140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/>
        </p:nvSpPr>
        <p:spPr>
          <a:xfrm>
            <a:off x="1589" y="111094"/>
            <a:ext cx="5180011" cy="65118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r>
              <a:rPr lang="en-US" sz="4000" b="1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Slavery</a:t>
            </a:r>
          </a:p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endParaRPr lang="en-US" sz="4000" b="1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endParaRPr lang="en-US" sz="4000" b="1" dirty="0" smtClean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endParaRPr lang="en-US" sz="4000" b="1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endParaRPr lang="en-US" sz="4000" b="1" dirty="0" smtClean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endParaRPr lang="en-US" sz="4000" b="1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r>
              <a:rPr lang="en-US" sz="4000" b="1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How to fix the problems of The Articles?</a:t>
            </a:r>
          </a:p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endParaRPr lang="en-US"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endParaRPr lang="en-US" sz="4000" dirty="0" smtClean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endParaRPr lang="en-US"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endParaRPr lang="en-US" sz="4000" dirty="0" smtClean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endParaRPr lang="en-US"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endParaRPr lang="en-US"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0000"/>
              </a:buClr>
            </a:pPr>
            <a:endParaRPr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0000"/>
              </a:buClr>
            </a:pPr>
            <a:endParaRPr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0000"/>
              </a:buClr>
            </a:pPr>
            <a:endParaRPr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0000"/>
              </a:buClr>
            </a:pPr>
            <a:endParaRPr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0000"/>
              </a:buClr>
            </a:pPr>
            <a:endParaRPr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0000"/>
              </a:buClr>
            </a:pPr>
            <a:endParaRPr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0000"/>
              </a:buClr>
            </a:pPr>
            <a:endParaRPr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96" name="Shape 96"/>
          <p:cNvSpPr txBox="1"/>
          <p:nvPr/>
        </p:nvSpPr>
        <p:spPr>
          <a:xfrm>
            <a:off x="5181600" y="0"/>
            <a:ext cx="7008813" cy="685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Slavery was legal</a:t>
            </a: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Between 1783 and 1804 most northern states ended the practice of slavery</a:t>
            </a: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Southern states did not</a:t>
            </a: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Races were separated (schools, churches, trades)</a:t>
            </a: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James Madison and Alexander Hamilton called for a new convention to try again</a:t>
            </a: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ct val="100000"/>
            </a:pPr>
            <a:endParaRPr lang="en-US" sz="3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ct val="100000"/>
            </a:pPr>
            <a:endParaRPr lang="en-US" sz="3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3015286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/>
        </p:nvSpPr>
        <p:spPr>
          <a:xfrm>
            <a:off x="1589" y="111094"/>
            <a:ext cx="5180011" cy="65118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r>
              <a:rPr lang="en-US" sz="40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The Constitutional Convention</a:t>
            </a:r>
          </a:p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endParaRPr lang="en-US"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endParaRPr lang="en-US" sz="4000" dirty="0" smtClean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endParaRPr lang="en-US"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endParaRPr lang="en-US" sz="4000" dirty="0" smtClean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endParaRPr lang="en-US"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endParaRPr lang="en-US"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0000"/>
              </a:buClr>
            </a:pPr>
            <a:endParaRPr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0000"/>
              </a:buClr>
            </a:pPr>
            <a:endParaRPr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0000"/>
              </a:buClr>
            </a:pPr>
            <a:endParaRPr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0000"/>
              </a:buClr>
            </a:pPr>
            <a:endParaRPr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0000"/>
              </a:buClr>
            </a:pPr>
            <a:endParaRPr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0000"/>
              </a:buClr>
            </a:pPr>
            <a:endParaRPr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0000"/>
              </a:buClr>
            </a:pPr>
            <a:endParaRPr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96" name="Shape 96"/>
          <p:cNvSpPr txBox="1"/>
          <p:nvPr/>
        </p:nvSpPr>
        <p:spPr>
          <a:xfrm>
            <a:off x="5181600" y="0"/>
            <a:ext cx="7008813" cy="685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It was agreed to try again to become one nation, not separate states</a:t>
            </a: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George Washington was asked to preside over the delegation</a:t>
            </a: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Each state had one vote for each topic</a:t>
            </a: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Goal: Create rules and establish laws and rights for all the citizens*</a:t>
            </a: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*women, native </a:t>
            </a:r>
            <a:r>
              <a:rPr lang="en-US" sz="3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americans</a:t>
            </a:r>
            <a:r>
              <a:rPr lang="en-US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 and slaves were not recognized</a:t>
            </a: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ct val="100000"/>
            </a:pPr>
            <a:endParaRPr lang="en-US" sz="3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ct val="100000"/>
            </a:pPr>
            <a:endParaRPr lang="en-US" sz="3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398936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/>
        </p:nvSpPr>
        <p:spPr>
          <a:xfrm>
            <a:off x="1589" y="111094"/>
            <a:ext cx="5180011" cy="65118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r>
              <a:rPr lang="en-US" sz="4000" b="1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The Virginia Plan</a:t>
            </a:r>
          </a:p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endParaRPr lang="en-US" sz="4000" b="1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endParaRPr lang="en-US" sz="4000" b="1" dirty="0" smtClean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endParaRPr lang="en-US" sz="4000" b="1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endParaRPr lang="en-US" sz="4000" b="1" dirty="0" smtClean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endParaRPr lang="en-US" sz="4000" b="1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r>
              <a:rPr lang="en-US" sz="4000" b="1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The New Jersey Plan</a:t>
            </a:r>
          </a:p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endParaRPr lang="en-US"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endParaRPr lang="en-US" sz="4000" dirty="0" smtClean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endParaRPr lang="en-US"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endParaRPr lang="en-US" sz="4000" dirty="0" smtClean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endParaRPr lang="en-US"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endParaRPr lang="en-US"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0000"/>
              </a:buClr>
            </a:pPr>
            <a:endParaRPr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0000"/>
              </a:buClr>
            </a:pPr>
            <a:endParaRPr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0000"/>
              </a:buClr>
            </a:pPr>
            <a:endParaRPr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0000"/>
              </a:buClr>
            </a:pPr>
            <a:endParaRPr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0000"/>
              </a:buClr>
            </a:pPr>
            <a:endParaRPr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0000"/>
              </a:buClr>
            </a:pPr>
            <a:endParaRPr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0000"/>
              </a:buClr>
            </a:pPr>
            <a:endParaRPr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96" name="Shape 96"/>
          <p:cNvSpPr txBox="1"/>
          <p:nvPr/>
        </p:nvSpPr>
        <p:spPr>
          <a:xfrm>
            <a:off x="5181600" y="0"/>
            <a:ext cx="7008813" cy="685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Two House Legislature</a:t>
            </a: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People and Representatives vote for representation</a:t>
            </a: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Proportional Representation</a:t>
            </a:r>
            <a:r>
              <a:rPr lang="en-US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: More population in a state = More representatives</a:t>
            </a:r>
            <a:endParaRPr lang="en-US"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One House Legislature</a:t>
            </a: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One voter per state only</a:t>
            </a: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Only made Articles of Confederation Stronger</a:t>
            </a: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ct val="100000"/>
            </a:pPr>
            <a:endParaRPr lang="en-US" sz="3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ct val="100000"/>
            </a:pPr>
            <a:endParaRPr lang="en-US" sz="3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1641700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/>
        </p:nvSpPr>
        <p:spPr>
          <a:xfrm>
            <a:off x="1589" y="111094"/>
            <a:ext cx="5180011" cy="65118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r>
              <a:rPr lang="en-US" sz="4000" b="1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The Great Compromise</a:t>
            </a:r>
          </a:p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endParaRPr lang="en-US" sz="4000" b="1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endParaRPr lang="en-US" sz="4000" b="1" dirty="0" smtClean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endParaRPr lang="en-US" sz="4000" b="1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endParaRPr lang="en-US" sz="4000" b="1" dirty="0" smtClean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endParaRPr lang="en-US" sz="4000" b="1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endParaRPr lang="en-US" sz="4000" b="1" dirty="0" smtClean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endParaRPr lang="en-US" sz="4000" b="1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endParaRPr lang="en-US"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endParaRPr lang="en-US" sz="4000" dirty="0" smtClean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endParaRPr lang="en-US"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endParaRPr lang="en-US" sz="4000" dirty="0" smtClean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endParaRPr lang="en-US"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endParaRPr lang="en-US"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0000"/>
              </a:buClr>
            </a:pPr>
            <a:endParaRPr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0000"/>
              </a:buClr>
            </a:pPr>
            <a:endParaRPr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0000"/>
              </a:buClr>
            </a:pPr>
            <a:endParaRPr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0000"/>
              </a:buClr>
            </a:pPr>
            <a:endParaRPr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0000"/>
              </a:buClr>
            </a:pPr>
            <a:endParaRPr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0000"/>
              </a:buClr>
            </a:pPr>
            <a:endParaRPr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0000"/>
              </a:buClr>
            </a:pPr>
            <a:endParaRPr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96" name="Shape 96"/>
          <p:cNvSpPr txBox="1"/>
          <p:nvPr/>
        </p:nvSpPr>
        <p:spPr>
          <a:xfrm>
            <a:off x="5181600" y="0"/>
            <a:ext cx="7008813" cy="685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Ben Franklin and Roger Sherman</a:t>
            </a: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Compromise</a:t>
            </a:r>
            <a:r>
              <a:rPr lang="en-US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: an agreement between two or more sides. Each side usually gives something up.</a:t>
            </a: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Two House Legislature</a:t>
            </a: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1. </a:t>
            </a:r>
            <a:r>
              <a:rPr lang="en-US" sz="36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House of Representatives</a:t>
            </a:r>
            <a:r>
              <a:rPr lang="en-US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: Proportional to the population</a:t>
            </a: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2. </a:t>
            </a:r>
            <a:r>
              <a:rPr lang="en-US" sz="36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Senate</a:t>
            </a:r>
            <a:r>
              <a:rPr lang="en-US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: 2 members from each state</a:t>
            </a: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Our government today is based upon this model</a:t>
            </a: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ct val="100000"/>
            </a:pPr>
            <a:endParaRPr lang="en-US" sz="3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ct val="100000"/>
            </a:pPr>
            <a:endParaRPr lang="en-US" sz="3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6765633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/>
        </p:nvSpPr>
        <p:spPr>
          <a:xfrm>
            <a:off x="1589" y="111094"/>
            <a:ext cx="5180011" cy="65118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r>
              <a:rPr lang="en-US" sz="4000" b="1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What to do about slaves?</a:t>
            </a:r>
          </a:p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endParaRPr lang="en-US" sz="4000" b="1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endParaRPr lang="en-US" sz="4000" b="1" dirty="0" smtClean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endParaRPr lang="en-US" sz="4000" b="1" dirty="0" smtClean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r>
              <a:rPr lang="en-US" sz="4000" b="1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Work on the Constitution begins</a:t>
            </a:r>
          </a:p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endParaRPr lang="en-US" sz="4000" b="1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endParaRPr lang="en-US" sz="4000" b="1" dirty="0" smtClean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endParaRPr lang="en-US" sz="4000" b="1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endParaRPr lang="en-US" sz="4000" b="1" dirty="0" smtClean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endParaRPr lang="en-US" sz="4000" b="1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endParaRPr lang="en-US" sz="4000" b="1" dirty="0" smtClean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endParaRPr lang="en-US" sz="4000" b="1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endParaRPr lang="en-US"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endParaRPr lang="en-US" sz="4000" dirty="0" smtClean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endParaRPr lang="en-US"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endParaRPr lang="en-US" sz="4000" dirty="0" smtClean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endParaRPr lang="en-US"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endParaRPr lang="en-US"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0000"/>
              </a:buClr>
            </a:pPr>
            <a:endParaRPr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0000"/>
              </a:buClr>
            </a:pPr>
            <a:endParaRPr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0000"/>
              </a:buClr>
            </a:pPr>
            <a:endParaRPr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0000"/>
              </a:buClr>
            </a:pPr>
            <a:endParaRPr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0000"/>
              </a:buClr>
            </a:pPr>
            <a:endParaRPr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0000"/>
              </a:buClr>
            </a:pPr>
            <a:endParaRPr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0000"/>
              </a:buClr>
            </a:pPr>
            <a:endParaRPr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96" name="Shape 96"/>
          <p:cNvSpPr txBox="1"/>
          <p:nvPr/>
        </p:nvSpPr>
        <p:spPr>
          <a:xfrm>
            <a:off x="5181600" y="0"/>
            <a:ext cx="7008813" cy="685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3/5 Compromise</a:t>
            </a:r>
            <a:r>
              <a:rPr lang="en-US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: Every five enslaved people would equal three free people</a:t>
            </a: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Slavery remained an issue as how to recognize enslaved people</a:t>
            </a: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Goal: To establish guidelines on how our government will function</a:t>
            </a: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ct val="100000"/>
            </a:pPr>
            <a:endParaRPr lang="en-US" sz="3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ct val="100000"/>
            </a:pPr>
            <a:endParaRPr lang="en-US" sz="3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6414144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/>
        </p:nvSpPr>
        <p:spPr>
          <a:xfrm>
            <a:off x="1589" y="0"/>
            <a:ext cx="5180011" cy="685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lnSpc>
                <a:spcPct val="90000"/>
              </a:lnSpc>
              <a:buSzPct val="25000"/>
            </a:pPr>
            <a:r>
              <a:rPr lang="en-US" sz="4000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Forming a New Government</a:t>
            </a:r>
          </a:p>
          <a:p>
            <a:pPr algn="r">
              <a:lnSpc>
                <a:spcPct val="90000"/>
              </a:lnSpc>
              <a:buSzPct val="25000"/>
            </a:pPr>
            <a:endParaRPr lang="en-US"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90000"/>
              </a:lnSpc>
              <a:buSzPct val="25000"/>
            </a:pPr>
            <a:endParaRPr lang="en-US" sz="4000" dirty="0" smtClean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90000"/>
              </a:lnSpc>
              <a:buSzPct val="25000"/>
            </a:pPr>
            <a:r>
              <a:rPr lang="en-US" sz="4000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Why form a central government?</a:t>
            </a:r>
          </a:p>
          <a:p>
            <a:pPr algn="r">
              <a:lnSpc>
                <a:spcPct val="90000"/>
              </a:lnSpc>
              <a:buSzPct val="25000"/>
            </a:pPr>
            <a:endParaRPr lang="en-US"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90000"/>
              </a:lnSpc>
              <a:buSzPct val="25000"/>
            </a:pPr>
            <a:endParaRPr lang="en-US"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Shape 102"/>
          <p:cNvSpPr txBox="1"/>
          <p:nvPr/>
        </p:nvSpPr>
        <p:spPr>
          <a:xfrm>
            <a:off x="5181601" y="0"/>
            <a:ext cx="7008813" cy="685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was a need to create a central, or national government</a:t>
            </a: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Establish a military</a:t>
            </a: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Enforce laws and taxes</a:t>
            </a: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Equality and voice for all</a:t>
            </a: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Reach compromise faster</a:t>
            </a: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United States are stronger than separate states</a:t>
            </a: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85163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/>
        </p:nvSpPr>
        <p:spPr>
          <a:xfrm>
            <a:off x="1589" y="0"/>
            <a:ext cx="5180011" cy="685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lnSpc>
                <a:spcPct val="90000"/>
              </a:lnSpc>
              <a:buSzPct val="25000"/>
            </a:pPr>
            <a:r>
              <a:rPr lang="en-US" sz="4000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Articles of the Confederation</a:t>
            </a:r>
          </a:p>
          <a:p>
            <a:pPr algn="r">
              <a:lnSpc>
                <a:spcPct val="90000"/>
              </a:lnSpc>
              <a:buSzPct val="25000"/>
            </a:pPr>
            <a:endParaRPr lang="en-US"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90000"/>
              </a:lnSpc>
              <a:buSzPct val="25000"/>
            </a:pPr>
            <a:endParaRPr lang="en-US" sz="4000" dirty="0" smtClean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90000"/>
              </a:lnSpc>
              <a:buSzPct val="25000"/>
            </a:pPr>
            <a:endParaRPr lang="en-US"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90000"/>
              </a:lnSpc>
              <a:buSzPct val="25000"/>
            </a:pPr>
            <a:endParaRPr lang="en-US" sz="4000" dirty="0" smtClean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90000"/>
              </a:lnSpc>
              <a:buSzPct val="25000"/>
            </a:pPr>
            <a:r>
              <a:rPr lang="en-US" sz="4000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Major Problems</a:t>
            </a:r>
          </a:p>
          <a:p>
            <a:pPr algn="r">
              <a:lnSpc>
                <a:spcPct val="90000"/>
              </a:lnSpc>
              <a:buSzPct val="25000"/>
            </a:pPr>
            <a:endParaRPr lang="en-US"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90000"/>
              </a:lnSpc>
              <a:buSzPct val="25000"/>
            </a:pPr>
            <a:endParaRPr lang="en-US" sz="4000" dirty="0" smtClean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90000"/>
              </a:lnSpc>
              <a:buSzPct val="25000"/>
            </a:pPr>
            <a:endParaRPr lang="en-US"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Shape 102"/>
          <p:cNvSpPr txBox="1"/>
          <p:nvPr/>
        </p:nvSpPr>
        <p:spPr>
          <a:xfrm>
            <a:off x="5181601" y="0"/>
            <a:ext cx="7008813" cy="685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Second Continental Congress met and wrote the first constitution</a:t>
            </a: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Confederation</a:t>
            </a:r>
            <a:r>
              <a:rPr lang="en-US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separate states joining together</a:t>
            </a:r>
          </a:p>
          <a:p>
            <a:pPr>
              <a:lnSpc>
                <a:spcPct val="90000"/>
              </a:lnSpc>
              <a:buClr>
                <a:schemeClr val="dk1"/>
              </a:buClr>
              <a:buSzPct val="100000"/>
            </a:pPr>
            <a:endParaRPr lang="en-US" sz="3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ct val="100000"/>
            </a:pPr>
            <a:endParaRPr lang="en-US" sz="3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new government could not collect tax money or enforce its laws</a:t>
            </a: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34682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/>
        </p:nvSpPr>
        <p:spPr>
          <a:xfrm>
            <a:off x="1589" y="0"/>
            <a:ext cx="5180011" cy="685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lnSpc>
                <a:spcPct val="90000"/>
              </a:lnSpc>
              <a:buSzPct val="25000"/>
            </a:pPr>
            <a:r>
              <a:rPr lang="en-US" sz="4000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Why were the Articles weak?</a:t>
            </a:r>
          </a:p>
          <a:p>
            <a:pPr algn="r">
              <a:lnSpc>
                <a:spcPct val="90000"/>
              </a:lnSpc>
              <a:buSzPct val="25000"/>
            </a:pPr>
            <a:endParaRPr lang="en-US"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90000"/>
              </a:lnSpc>
              <a:buSzPct val="25000"/>
            </a:pPr>
            <a:endParaRPr lang="en-US" sz="4000" dirty="0" smtClean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90000"/>
              </a:lnSpc>
              <a:buSzPct val="25000"/>
            </a:pPr>
            <a:endParaRPr lang="en-US"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90000"/>
              </a:lnSpc>
              <a:buSzPct val="25000"/>
            </a:pPr>
            <a:endParaRPr lang="en-US" sz="4000" dirty="0" smtClean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90000"/>
              </a:lnSpc>
              <a:buSzPct val="25000"/>
            </a:pPr>
            <a:endParaRPr lang="en-US"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90000"/>
              </a:lnSpc>
              <a:buSzPct val="25000"/>
            </a:pPr>
            <a:endParaRPr lang="en-US" sz="4000" dirty="0" smtClean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90000"/>
              </a:lnSpc>
              <a:buSzPct val="25000"/>
            </a:pPr>
            <a:endParaRPr lang="en-US"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90000"/>
              </a:lnSpc>
              <a:buSzPct val="25000"/>
            </a:pPr>
            <a:endParaRPr lang="en-US" sz="4000" dirty="0" smtClean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90000"/>
              </a:lnSpc>
              <a:buSzPct val="25000"/>
            </a:pPr>
            <a:endParaRPr lang="en-US"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90000"/>
              </a:lnSpc>
              <a:buSzPct val="25000"/>
            </a:pPr>
            <a:endParaRPr lang="en-US" sz="4000" dirty="0" smtClean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90000"/>
              </a:lnSpc>
              <a:buSzPct val="25000"/>
            </a:pPr>
            <a:endParaRPr lang="en-US"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90000"/>
              </a:lnSpc>
              <a:buSzPct val="25000"/>
            </a:pPr>
            <a:endParaRPr lang="en-US" sz="4000" dirty="0" smtClean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90000"/>
              </a:lnSpc>
              <a:buSzPct val="25000"/>
            </a:pPr>
            <a:endParaRPr lang="en-US"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Shape 102"/>
          <p:cNvSpPr txBox="1"/>
          <p:nvPr/>
        </p:nvSpPr>
        <p:spPr>
          <a:xfrm>
            <a:off x="5181601" y="0"/>
            <a:ext cx="7008813" cy="685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71500" indent="-571500">
              <a:lnSpc>
                <a:spcPct val="90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Nine states needed for approval</a:t>
            </a:r>
          </a:p>
          <a:p>
            <a:pPr marL="571500" indent="-571500">
              <a:lnSpc>
                <a:spcPct val="90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actual single leader to preside</a:t>
            </a:r>
          </a:p>
          <a:p>
            <a:pPr marL="571500" indent="-571500">
              <a:lnSpc>
                <a:spcPct val="90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Congress could not really enforce anything</a:t>
            </a:r>
          </a:p>
          <a:p>
            <a:pPr marL="571500" indent="-571500">
              <a:lnSpc>
                <a:spcPct val="90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Could not add or recognize new states</a:t>
            </a:r>
          </a:p>
          <a:p>
            <a:pPr marL="571500" indent="-571500">
              <a:lnSpc>
                <a:spcPct val="90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States had all the power</a:t>
            </a: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84" y="1048215"/>
            <a:ext cx="3118411" cy="568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593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/>
        </p:nvSpPr>
        <p:spPr>
          <a:xfrm>
            <a:off x="1589" y="0"/>
            <a:ext cx="5180011" cy="685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lnSpc>
                <a:spcPct val="90000"/>
              </a:lnSpc>
              <a:buSzPct val="25000"/>
            </a:pPr>
            <a:r>
              <a:rPr lang="en-US" sz="4000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Westward Expansion</a:t>
            </a:r>
          </a:p>
          <a:p>
            <a:pPr algn="r">
              <a:lnSpc>
                <a:spcPct val="90000"/>
              </a:lnSpc>
              <a:buSzPct val="25000"/>
            </a:pPr>
            <a:endParaRPr lang="en-US"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90000"/>
              </a:lnSpc>
              <a:buSzPct val="25000"/>
            </a:pPr>
            <a:endParaRPr lang="en-US" sz="4000" dirty="0" smtClean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90000"/>
              </a:lnSpc>
              <a:buSzPct val="25000"/>
            </a:pPr>
            <a:endParaRPr lang="en-US"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90000"/>
              </a:lnSpc>
              <a:buSzPct val="25000"/>
            </a:pPr>
            <a:endParaRPr lang="en-US" sz="4000" dirty="0" smtClean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90000"/>
              </a:lnSpc>
              <a:buSzPct val="25000"/>
            </a:pPr>
            <a:endParaRPr lang="en-US"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90000"/>
              </a:lnSpc>
              <a:buSzPct val="25000"/>
            </a:pPr>
            <a:endParaRPr lang="en-US" sz="4000" dirty="0" smtClean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90000"/>
              </a:lnSpc>
              <a:buSzPct val="25000"/>
            </a:pPr>
            <a:endParaRPr lang="en-US"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90000"/>
              </a:lnSpc>
              <a:buSzPct val="25000"/>
            </a:pPr>
            <a:endParaRPr lang="en-US" sz="4000" dirty="0" smtClean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90000"/>
              </a:lnSpc>
              <a:buSzPct val="25000"/>
            </a:pPr>
            <a:endParaRPr lang="en-US"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90000"/>
              </a:lnSpc>
              <a:buSzPct val="25000"/>
            </a:pPr>
            <a:endParaRPr lang="en-US" sz="4000" dirty="0" smtClean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90000"/>
              </a:lnSpc>
              <a:buSzPct val="25000"/>
            </a:pPr>
            <a:endParaRPr lang="en-US"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90000"/>
              </a:lnSpc>
              <a:buSzPct val="25000"/>
            </a:pPr>
            <a:endParaRPr lang="en-US" sz="4000" dirty="0" smtClean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>
              <a:lnSpc>
                <a:spcPct val="90000"/>
              </a:lnSpc>
              <a:buSzPct val="25000"/>
            </a:pPr>
            <a:endParaRPr lang="en-US"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Shape 102"/>
          <p:cNvSpPr txBox="1"/>
          <p:nvPr/>
        </p:nvSpPr>
        <p:spPr>
          <a:xfrm>
            <a:off x="5181601" y="0"/>
            <a:ext cx="7008813" cy="685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71500" indent="-571500">
              <a:lnSpc>
                <a:spcPct val="90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Northwest Territory created</a:t>
            </a:r>
          </a:p>
          <a:p>
            <a:pPr marL="571500" indent="-571500">
              <a:lnSpc>
                <a:spcPct val="90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enough land, new states could be formed</a:t>
            </a:r>
          </a:p>
          <a:p>
            <a:pPr marL="571500" indent="-571500">
              <a:lnSpc>
                <a:spcPct val="90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aware of new formation of states</a:t>
            </a:r>
          </a:p>
          <a:p>
            <a:pPr marL="571500" indent="-571500">
              <a:lnSpc>
                <a:spcPct val="90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6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Northwest Ordinance: </a:t>
            </a:r>
            <a:r>
              <a:rPr lang="en-US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Created the Northwest Territory</a:t>
            </a:r>
            <a:endParaRPr lang="en-US" sz="36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903" y="1449659"/>
            <a:ext cx="4683381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6485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/>
        </p:nvSpPr>
        <p:spPr>
          <a:xfrm>
            <a:off x="1589" y="0"/>
            <a:ext cx="5180011" cy="685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lnSpc>
                <a:spcPct val="90000"/>
              </a:lnSpc>
              <a:buSzPct val="25000"/>
            </a:pPr>
            <a:r>
              <a:rPr lang="en-US" sz="4000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Land, Trade and Debt </a:t>
            </a:r>
            <a:endParaRPr lang="en-US"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Shape 102"/>
          <p:cNvSpPr txBox="1"/>
          <p:nvPr/>
        </p:nvSpPr>
        <p:spPr>
          <a:xfrm>
            <a:off x="5181601" y="0"/>
            <a:ext cx="7008813" cy="685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 was bankrupt</a:t>
            </a: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Cost of all goods went up</a:t>
            </a: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British were set to control all trade again</a:t>
            </a: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Spain wanted to keep their settled lands</a:t>
            </a: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82456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/>
        </p:nvSpPr>
        <p:spPr>
          <a:xfrm>
            <a:off x="1589" y="1"/>
            <a:ext cx="5180011" cy="6857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r>
              <a:rPr lang="en-US" sz="4000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Thirteen Independent States</a:t>
            </a:r>
          </a:p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endParaRPr lang="en-US"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endParaRPr lang="en-US" sz="4000" dirty="0" smtClean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endParaRPr lang="en-US"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endParaRPr lang="en-US" sz="4000" dirty="0" smtClean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r>
              <a:rPr lang="en-US" sz="4000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Governments Formed</a:t>
            </a:r>
            <a:endParaRPr lang="en-US"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0000"/>
              </a:buClr>
            </a:pPr>
            <a:endParaRPr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0000"/>
              </a:buClr>
            </a:pPr>
            <a:endParaRPr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0000"/>
              </a:buClr>
            </a:pPr>
            <a:endParaRPr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0000"/>
              </a:buClr>
            </a:pPr>
            <a:endParaRPr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0000"/>
              </a:buClr>
            </a:pPr>
            <a:endParaRPr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0000"/>
              </a:buClr>
            </a:pPr>
            <a:endParaRPr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0000"/>
              </a:buClr>
            </a:pPr>
            <a:endParaRPr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96" name="Shape 96"/>
          <p:cNvSpPr txBox="1"/>
          <p:nvPr/>
        </p:nvSpPr>
        <p:spPr>
          <a:xfrm>
            <a:off x="5181600" y="0"/>
            <a:ext cx="7008813" cy="685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After the Declaration of Independence each state wrote their own set of rules </a:t>
            </a: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Each state wrote their own Constitution</a:t>
            </a: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Bicameral: Two Houses </a:t>
            </a: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Governor</a:t>
            </a: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Legislature</a:t>
            </a: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6381297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/>
        </p:nvSpPr>
        <p:spPr>
          <a:xfrm>
            <a:off x="1589" y="1"/>
            <a:ext cx="5180011" cy="6857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r>
              <a:rPr lang="en-US" sz="4000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Elections</a:t>
            </a:r>
          </a:p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endParaRPr lang="en-US"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endParaRPr lang="en-US" sz="4000" dirty="0" smtClean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endParaRPr lang="en-US"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endParaRPr lang="en-US" sz="4000" dirty="0" smtClean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r>
              <a:rPr lang="en-US" sz="4000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Popular Sovereignty</a:t>
            </a:r>
            <a:endParaRPr lang="en-US"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0000"/>
              </a:buClr>
            </a:pPr>
            <a:endParaRPr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0000"/>
              </a:buClr>
            </a:pPr>
            <a:endParaRPr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0000"/>
              </a:buClr>
            </a:pPr>
            <a:endParaRPr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0000"/>
              </a:buClr>
            </a:pPr>
            <a:endParaRPr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0000"/>
              </a:buClr>
            </a:pPr>
            <a:endParaRPr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0000"/>
              </a:buClr>
            </a:pPr>
            <a:endParaRPr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0000"/>
              </a:buClr>
            </a:pPr>
            <a:endParaRPr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96" name="Shape 96"/>
          <p:cNvSpPr txBox="1"/>
          <p:nvPr/>
        </p:nvSpPr>
        <p:spPr>
          <a:xfrm>
            <a:off x="5181600" y="0"/>
            <a:ext cx="7008813" cy="685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Popular Election</a:t>
            </a: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Usually landowners could vote</a:t>
            </a: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Wealthy white males</a:t>
            </a: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Equal Justice under the law</a:t>
            </a: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The laws and rights applied equally for all citizens</a:t>
            </a: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Some states offered this right to slaves and other groups</a:t>
            </a: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States collected taxes </a:t>
            </a: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0459529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/>
        </p:nvSpPr>
        <p:spPr>
          <a:xfrm>
            <a:off x="1589" y="1"/>
            <a:ext cx="5180011" cy="6857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r>
              <a:rPr lang="en-US" sz="4000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Preserving Rights</a:t>
            </a:r>
          </a:p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endParaRPr lang="en-US"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endParaRPr lang="en-US" sz="4000" dirty="0" smtClean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endParaRPr lang="en-US"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endParaRPr lang="en-US" sz="4000" dirty="0" smtClean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endParaRPr lang="en-US"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B0F0"/>
              </a:buClr>
              <a:buSzPct val="25000"/>
            </a:pPr>
            <a:endParaRPr lang="en-US"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0000"/>
              </a:buClr>
            </a:pPr>
            <a:endParaRPr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0000"/>
              </a:buClr>
            </a:pPr>
            <a:endParaRPr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0000"/>
              </a:buClr>
            </a:pPr>
            <a:endParaRPr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0000"/>
              </a:buClr>
            </a:pPr>
            <a:endParaRPr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0000"/>
              </a:buClr>
            </a:pPr>
            <a:endParaRPr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0000"/>
              </a:buClr>
            </a:pPr>
            <a:endParaRPr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r">
              <a:lnSpc>
                <a:spcPct val="90000"/>
              </a:lnSpc>
              <a:buClr>
                <a:srgbClr val="000000"/>
              </a:buClr>
            </a:pPr>
            <a:endParaRPr sz="40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96" name="Shape 96"/>
          <p:cNvSpPr txBox="1"/>
          <p:nvPr/>
        </p:nvSpPr>
        <p:spPr>
          <a:xfrm>
            <a:off x="5181600" y="0"/>
            <a:ext cx="7008813" cy="685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Most rules based upon ideals of freedom</a:t>
            </a: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Citizens have rights</a:t>
            </a: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Citizens have equal protection</a:t>
            </a: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Government should be limited</a:t>
            </a: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ct val="100000"/>
            </a:pPr>
            <a:endParaRPr lang="en-US" sz="3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endParaRPr lang="en-US"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87050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566</Words>
  <Application>Microsoft Office PowerPoint</Application>
  <PresentationFormat>Widescreen</PresentationFormat>
  <Paragraphs>330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CH. 3 A More Perfect Union Sec 1 Articles of the Confederation Sec 2 Convention and Compromise Sec 3 A New Plan of Government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CH. 3 A More Perfect Union Sec 2 Convention and Compromise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 3 A More Perfect Union Sec 1 Articles of the Confederation Sec 2 Convention and Compromise Sec 3 A New Plan of Government</dc:title>
  <dc:creator>Scott Moses</dc:creator>
  <cp:lastModifiedBy>Scott Moses</cp:lastModifiedBy>
  <cp:revision>16</cp:revision>
  <dcterms:created xsi:type="dcterms:W3CDTF">2015-10-22T15:57:38Z</dcterms:created>
  <dcterms:modified xsi:type="dcterms:W3CDTF">2016-10-11T21:54:55Z</dcterms:modified>
</cp:coreProperties>
</file>